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Lst>
  <p:sldSz cx="18288000" cy="10287000"/>
  <p:notesSz cx="6858000" cy="9144000"/>
  <p:embeddedFontLst>
    <p:embeddedFont>
      <p:font typeface="Cabin" panose="020B0604020202020204" charset="0"/>
      <p:regular r:id="rId38"/>
    </p:embeddedFont>
    <p:embeddedFont>
      <p:font typeface="Cabin Bold" panose="020B0604020202020204" charset="0"/>
      <p:regular r:id="rId39"/>
    </p:embeddedFont>
    <p:embeddedFont>
      <p:font typeface="Muli" panose="020B0604020202020204" charset="0"/>
      <p:regular r:id="rId40"/>
    </p:embeddedFont>
    <p:embeddedFont>
      <p:font typeface="Muli Bold" panose="020B0604020202020204" charset="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7" d="100"/>
          <a:sy n="77" d="100"/>
        </p:scale>
        <p:origin x="774" y="1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3.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svg>
</file>

<file path=ppt/media/image30.png>
</file>

<file path=ppt/media/image31.svg>
</file>

<file path=ppt/media/image4.png>
</file>

<file path=ppt/media/image5.svg>
</file>

<file path=ppt/media/image6.png>
</file>

<file path=ppt/media/image7.svg>
</file>

<file path=ppt/media/image8.png>
</file>

<file path=ppt/media/image9.sv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5.svg"/></Relationships>
</file>

<file path=ppt/slides/_rels/slide1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5.sv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9.sv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9.sv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5.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sv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2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jpeg"/></Relationships>
</file>

<file path=ppt/slides/_rels/slide2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5.svg"/></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9.sv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5.sv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5.sv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5.svg"/></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5.sv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5.svg"/></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9.jpeg"/></Relationships>
</file>

<file path=ppt/slides/_rels/slide36.xml.rels><?xml version="1.0" encoding="UTF-8" standalone="yes"?>
<Relationships xmlns="http://schemas.openxmlformats.org/package/2006/relationships"><Relationship Id="rId8" Type="http://schemas.openxmlformats.org/officeDocument/2006/relationships/image" Target="../media/image31.svg"/><Relationship Id="rId3" Type="http://schemas.openxmlformats.org/officeDocument/2006/relationships/image" Target="../media/image8.png"/><Relationship Id="rId7" Type="http://schemas.openxmlformats.org/officeDocument/2006/relationships/image" Target="../media/image3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607906" y="1315441"/>
            <a:ext cx="17009875" cy="7099160"/>
            <a:chOff x="0" y="0"/>
            <a:chExt cx="5316865" cy="2219021"/>
          </a:xfrm>
        </p:grpSpPr>
        <p:sp>
          <p:nvSpPr>
            <p:cNvPr id="4" name="Freeform 4"/>
            <p:cNvSpPr/>
            <p:nvPr/>
          </p:nvSpPr>
          <p:spPr>
            <a:xfrm>
              <a:off x="0" y="0"/>
              <a:ext cx="5316865" cy="2219021"/>
            </a:xfrm>
            <a:custGeom>
              <a:avLst/>
              <a:gdLst/>
              <a:ahLst/>
              <a:cxnLst/>
              <a:rect l="l" t="t" r="r" b="b"/>
              <a:pathLst>
                <a:path w="5316865" h="2219021">
                  <a:moveTo>
                    <a:pt x="0" y="0"/>
                  </a:moveTo>
                  <a:lnTo>
                    <a:pt x="5316865" y="0"/>
                  </a:lnTo>
                  <a:lnTo>
                    <a:pt x="5316865" y="2219021"/>
                  </a:lnTo>
                  <a:lnTo>
                    <a:pt x="0" y="2219021"/>
                  </a:lnTo>
                  <a:close/>
                </a:path>
              </a:pathLst>
            </a:custGeom>
            <a:solidFill>
              <a:srgbClr val="FFFFFF"/>
            </a:solidFill>
          </p:spPr>
          <p:txBody>
            <a:bodyPr/>
            <a:lstStyle/>
            <a:p>
              <a:endParaRPr lang="en-US"/>
            </a:p>
          </p:txBody>
        </p:sp>
      </p:grpSp>
      <p:sp>
        <p:nvSpPr>
          <p:cNvPr id="5" name="Freeform 5"/>
          <p:cNvSpPr/>
          <p:nvPr/>
        </p:nvSpPr>
        <p:spPr>
          <a:xfrm flipH="1">
            <a:off x="-2156129" y="8872350"/>
            <a:ext cx="6662470" cy="1611106"/>
          </a:xfrm>
          <a:custGeom>
            <a:avLst/>
            <a:gdLst/>
            <a:ahLst/>
            <a:cxnLst/>
            <a:rect l="l" t="t" r="r" b="b"/>
            <a:pathLst>
              <a:path w="6662470" h="1611106">
                <a:moveTo>
                  <a:pt x="6662470" y="0"/>
                </a:moveTo>
                <a:lnTo>
                  <a:pt x="0" y="0"/>
                </a:lnTo>
                <a:lnTo>
                  <a:pt x="0" y="1611107"/>
                </a:lnTo>
                <a:lnTo>
                  <a:pt x="6662470" y="1611107"/>
                </a:lnTo>
                <a:lnTo>
                  <a:pt x="666247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flipH="1">
            <a:off x="14791434" y="-196457"/>
            <a:ext cx="5652695" cy="1366924"/>
          </a:xfrm>
          <a:custGeom>
            <a:avLst/>
            <a:gdLst/>
            <a:ahLst/>
            <a:cxnLst/>
            <a:rect l="l" t="t" r="r" b="b"/>
            <a:pathLst>
              <a:path w="5652695" h="1366924">
                <a:moveTo>
                  <a:pt x="5652695" y="0"/>
                </a:moveTo>
                <a:lnTo>
                  <a:pt x="0" y="0"/>
                </a:lnTo>
                <a:lnTo>
                  <a:pt x="0" y="1366925"/>
                </a:lnTo>
                <a:lnTo>
                  <a:pt x="5652695" y="1366925"/>
                </a:lnTo>
                <a:lnTo>
                  <a:pt x="5652695"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17176166" y="9361333"/>
            <a:ext cx="441616" cy="633141"/>
          </a:xfrm>
          <a:custGeom>
            <a:avLst/>
            <a:gdLst/>
            <a:ahLst/>
            <a:cxnLst/>
            <a:rect l="l" t="t" r="r" b="b"/>
            <a:pathLst>
              <a:path w="441616" h="633141">
                <a:moveTo>
                  <a:pt x="0" y="0"/>
                </a:moveTo>
                <a:lnTo>
                  <a:pt x="441615" y="0"/>
                </a:lnTo>
                <a:lnTo>
                  <a:pt x="441615"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rot="-203414">
            <a:off x="446932" y="256218"/>
            <a:ext cx="321948" cy="461574"/>
          </a:xfrm>
          <a:custGeom>
            <a:avLst/>
            <a:gdLst/>
            <a:ahLst/>
            <a:cxnLst/>
            <a:rect l="l" t="t" r="r" b="b"/>
            <a:pathLst>
              <a:path w="321948" h="461574">
                <a:moveTo>
                  <a:pt x="0" y="0"/>
                </a:moveTo>
                <a:lnTo>
                  <a:pt x="321948" y="0"/>
                </a:lnTo>
                <a:lnTo>
                  <a:pt x="321948" y="461575"/>
                </a:lnTo>
                <a:lnTo>
                  <a:pt x="0" y="46157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9" name="Group 9"/>
          <p:cNvGrpSpPr/>
          <p:nvPr/>
        </p:nvGrpSpPr>
        <p:grpSpPr>
          <a:xfrm>
            <a:off x="1132897" y="2928838"/>
            <a:ext cx="15959894" cy="4429325"/>
            <a:chOff x="0" y="0"/>
            <a:chExt cx="21279859" cy="5905766"/>
          </a:xfrm>
        </p:grpSpPr>
        <p:sp>
          <p:nvSpPr>
            <p:cNvPr id="10" name="TextBox 10"/>
            <p:cNvSpPr txBox="1"/>
            <p:nvPr/>
          </p:nvSpPr>
          <p:spPr>
            <a:xfrm>
              <a:off x="0" y="9525"/>
              <a:ext cx="21279859" cy="4892675"/>
            </a:xfrm>
            <a:prstGeom prst="rect">
              <a:avLst/>
            </a:prstGeom>
          </p:spPr>
          <p:txBody>
            <a:bodyPr lIns="0" tIns="0" rIns="0" bIns="0" rtlCol="0" anchor="t">
              <a:spAutoFit/>
            </a:bodyPr>
            <a:lstStyle/>
            <a:p>
              <a:pPr algn="ctr">
                <a:lnSpc>
                  <a:spcPts val="6270"/>
                </a:lnSpc>
              </a:pPr>
              <a:r>
                <a:rPr lang="en-US" sz="5225" b="1" spc="-78">
                  <a:solidFill>
                    <a:srgbClr val="003EA8"/>
                  </a:solidFill>
                  <a:latin typeface="Muli Bold"/>
                  <a:ea typeface="Muli Bold"/>
                  <a:cs typeface="Muli Bold"/>
                  <a:sym typeface="Muli Bold"/>
                </a:rPr>
                <a:t>BÁO CÁO ĐỒ ÁN</a:t>
              </a:r>
            </a:p>
            <a:p>
              <a:pPr algn="ctr">
                <a:lnSpc>
                  <a:spcPts val="6270"/>
                </a:lnSpc>
              </a:pPr>
              <a:r>
                <a:rPr lang="en-US" sz="5225" b="1" spc="-78">
                  <a:solidFill>
                    <a:srgbClr val="003EA8"/>
                  </a:solidFill>
                  <a:latin typeface="Muli Bold"/>
                  <a:ea typeface="Muli Bold"/>
                  <a:cs typeface="Muli Bold"/>
                  <a:sym typeface="Muli Bold"/>
                </a:rPr>
                <a:t>EVALUATING NETWORK CONGESTION CONTROL WITH IPERF3 AND LINUX TRAFFIC CONTROL (TC/NETEM)</a:t>
              </a:r>
            </a:p>
            <a:p>
              <a:pPr algn="l">
                <a:lnSpc>
                  <a:spcPts val="4110"/>
                </a:lnSpc>
              </a:pPr>
              <a:endParaRPr lang="en-US" sz="5225" b="1" spc="-78">
                <a:solidFill>
                  <a:srgbClr val="003EA8"/>
                </a:solidFill>
                <a:latin typeface="Muli Bold"/>
                <a:ea typeface="Muli Bold"/>
                <a:cs typeface="Muli Bold"/>
                <a:sym typeface="Muli Bold"/>
              </a:endParaRPr>
            </a:p>
          </p:txBody>
        </p:sp>
        <p:sp>
          <p:nvSpPr>
            <p:cNvPr id="11" name="TextBox 11"/>
            <p:cNvSpPr txBox="1"/>
            <p:nvPr/>
          </p:nvSpPr>
          <p:spPr>
            <a:xfrm>
              <a:off x="0" y="5258059"/>
              <a:ext cx="21279859" cy="647707"/>
            </a:xfrm>
            <a:prstGeom prst="rect">
              <a:avLst/>
            </a:prstGeom>
          </p:spPr>
          <p:txBody>
            <a:bodyPr lIns="0" tIns="0" rIns="0" bIns="0" rtlCol="0" anchor="t">
              <a:spAutoFit/>
            </a:bodyPr>
            <a:lstStyle/>
            <a:p>
              <a:pPr algn="ctr">
                <a:lnSpc>
                  <a:spcPts val="3840"/>
                </a:lnSpc>
              </a:pPr>
              <a:r>
                <a:rPr lang="en-US" sz="3200">
                  <a:solidFill>
                    <a:srgbClr val="000000"/>
                  </a:solidFill>
                  <a:latin typeface="Cabin"/>
                  <a:ea typeface="Cabin"/>
                  <a:cs typeface="Cabin"/>
                  <a:sym typeface="Cabin"/>
                </a:rPr>
                <a:t>Nhóm 07</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207495" y="196699"/>
            <a:ext cx="17792559" cy="1194553"/>
            <a:chOff x="0" y="0"/>
            <a:chExt cx="19208033" cy="1289585"/>
          </a:xfrm>
        </p:grpSpPr>
        <p:sp>
          <p:nvSpPr>
            <p:cNvPr id="4" name="Freeform 4"/>
            <p:cNvSpPr/>
            <p:nvPr/>
          </p:nvSpPr>
          <p:spPr>
            <a:xfrm>
              <a:off x="0" y="0"/>
              <a:ext cx="19208032" cy="1289585"/>
            </a:xfrm>
            <a:custGeom>
              <a:avLst/>
              <a:gdLst/>
              <a:ahLst/>
              <a:cxnLst/>
              <a:rect l="l" t="t" r="r" b="b"/>
              <a:pathLst>
                <a:path w="19208032" h="1289585">
                  <a:moveTo>
                    <a:pt x="0" y="0"/>
                  </a:moveTo>
                  <a:lnTo>
                    <a:pt x="19208032" y="0"/>
                  </a:lnTo>
                  <a:lnTo>
                    <a:pt x="19208032" y="1289585"/>
                  </a:lnTo>
                  <a:lnTo>
                    <a:pt x="0" y="1289585"/>
                  </a:lnTo>
                  <a:close/>
                </a:path>
              </a:pathLst>
            </a:custGeom>
            <a:solidFill>
              <a:srgbClr val="FFFFFF"/>
            </a:solidFill>
          </p:spPr>
          <p:txBody>
            <a:bodyPr/>
            <a:lstStyle/>
            <a:p>
              <a:endParaRPr lang="en-US"/>
            </a:p>
          </p:txBody>
        </p:sp>
      </p:grpSp>
      <p:sp>
        <p:nvSpPr>
          <p:cNvPr id="5" name="Freeform 5"/>
          <p:cNvSpPr/>
          <p:nvPr/>
        </p:nvSpPr>
        <p:spPr>
          <a:xfrm>
            <a:off x="17038492" y="8941730"/>
            <a:ext cx="441616" cy="633141"/>
          </a:xfrm>
          <a:custGeom>
            <a:avLst/>
            <a:gdLst/>
            <a:ahLst/>
            <a:cxnLst/>
            <a:rect l="l" t="t" r="r" b="b"/>
            <a:pathLst>
              <a:path w="441616" h="633141">
                <a:moveTo>
                  <a:pt x="0" y="0"/>
                </a:moveTo>
                <a:lnTo>
                  <a:pt x="441616" y="0"/>
                </a:lnTo>
                <a:lnTo>
                  <a:pt x="441616" y="633140"/>
                </a:lnTo>
                <a:lnTo>
                  <a:pt x="0" y="6331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362148" y="1616188"/>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TextBox 7"/>
          <p:cNvSpPr txBox="1"/>
          <p:nvPr/>
        </p:nvSpPr>
        <p:spPr>
          <a:xfrm>
            <a:off x="207495" y="379096"/>
            <a:ext cx="17792559" cy="649604"/>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3.4. Script mô phỏng và code thu thập dữ liệu </a:t>
            </a:r>
          </a:p>
        </p:txBody>
      </p:sp>
      <p:grpSp>
        <p:nvGrpSpPr>
          <p:cNvPr id="8" name="Group 8"/>
          <p:cNvGrpSpPr/>
          <p:nvPr/>
        </p:nvGrpSpPr>
        <p:grpSpPr>
          <a:xfrm>
            <a:off x="1152588" y="2725412"/>
            <a:ext cx="16106712" cy="5408668"/>
            <a:chOff x="0" y="0"/>
            <a:chExt cx="3799597" cy="1275913"/>
          </a:xfrm>
        </p:grpSpPr>
        <p:sp>
          <p:nvSpPr>
            <p:cNvPr id="9" name="Freeform 9"/>
            <p:cNvSpPr/>
            <p:nvPr/>
          </p:nvSpPr>
          <p:spPr>
            <a:xfrm>
              <a:off x="0" y="0"/>
              <a:ext cx="3799597" cy="1275913"/>
            </a:xfrm>
            <a:custGeom>
              <a:avLst/>
              <a:gdLst/>
              <a:ahLst/>
              <a:cxnLst/>
              <a:rect l="l" t="t" r="r" b="b"/>
              <a:pathLst>
                <a:path w="3799597" h="1275913">
                  <a:moveTo>
                    <a:pt x="0" y="0"/>
                  </a:moveTo>
                  <a:lnTo>
                    <a:pt x="3799597" y="0"/>
                  </a:lnTo>
                  <a:lnTo>
                    <a:pt x="3799597" y="1275913"/>
                  </a:lnTo>
                  <a:lnTo>
                    <a:pt x="0" y="1275913"/>
                  </a:lnTo>
                  <a:close/>
                </a:path>
              </a:pathLst>
            </a:custGeom>
            <a:solidFill>
              <a:srgbClr val="FFFFFF"/>
            </a:solidFill>
          </p:spPr>
          <p:txBody>
            <a:bodyPr/>
            <a:lstStyle/>
            <a:p>
              <a:endParaRPr lang="en-US"/>
            </a:p>
          </p:txBody>
        </p:sp>
      </p:grpSp>
      <p:sp>
        <p:nvSpPr>
          <p:cNvPr id="10" name="TextBox 10"/>
          <p:cNvSpPr txBox="1"/>
          <p:nvPr/>
        </p:nvSpPr>
        <p:spPr>
          <a:xfrm>
            <a:off x="1139104" y="3100507"/>
            <a:ext cx="16009792" cy="4582278"/>
          </a:xfrm>
          <a:prstGeom prst="rect">
            <a:avLst/>
          </a:prstGeom>
        </p:spPr>
        <p:txBody>
          <a:bodyPr lIns="0" tIns="0" rIns="0" bIns="0" rtlCol="0" anchor="t">
            <a:spAutoFit/>
          </a:bodyPr>
          <a:lstStyle/>
          <a:p>
            <a:pPr marL="803224" lvl="1" indent="-401612" algn="l">
              <a:lnSpc>
                <a:spcPts val="5208"/>
              </a:lnSpc>
              <a:buFont typeface="Arial"/>
              <a:buChar char="•"/>
            </a:pPr>
            <a:r>
              <a:rPr lang="en-US" sz="3720">
                <a:solidFill>
                  <a:srgbClr val="000000"/>
                </a:solidFill>
                <a:latin typeface="Cabin"/>
                <a:ea typeface="Cabin"/>
                <a:cs typeface="Cabin"/>
                <a:sym typeface="Cabin"/>
              </a:rPr>
              <a:t>run_experiments.sh: Dùng để chạy mô phỏng và log file các kịch bản cần thực hiện.</a:t>
            </a:r>
          </a:p>
          <a:p>
            <a:pPr marL="803224" lvl="1" indent="-401612" algn="l">
              <a:lnSpc>
                <a:spcPts val="5208"/>
              </a:lnSpc>
              <a:buFont typeface="Arial"/>
              <a:buChar char="•"/>
            </a:pPr>
            <a:r>
              <a:rPr lang="en-US" sz="3720">
                <a:solidFill>
                  <a:srgbClr val="000000"/>
                </a:solidFill>
                <a:latin typeface="Cabin"/>
                <a:ea typeface="Cabin"/>
                <a:cs typeface="Cabin"/>
                <a:sym typeface="Cabin"/>
              </a:rPr>
              <a:t>summary.py: Thu thập dữ liệu từ log iperf3 và ifstat của các kịch bản dưới dạng file CSV</a:t>
            </a:r>
          </a:p>
          <a:p>
            <a:pPr marL="803224" lvl="1" indent="-401612" algn="l">
              <a:lnSpc>
                <a:spcPts val="5208"/>
              </a:lnSpc>
              <a:buFont typeface="Arial"/>
              <a:buChar char="•"/>
            </a:pPr>
            <a:r>
              <a:rPr lang="en-US" sz="3720">
                <a:solidFill>
                  <a:srgbClr val="000000"/>
                </a:solidFill>
                <a:latin typeface="Cabin"/>
                <a:ea typeface="Cabin"/>
                <a:cs typeface="Cabin"/>
                <a:sym typeface="Cabin"/>
              </a:rPr>
              <a:t>pcap_summary.py: Thu thập dữ liệu từ các file pcap của các kịch bản dưới dạng file CSV</a:t>
            </a:r>
          </a:p>
          <a:p>
            <a:pPr marL="803224" lvl="1" indent="-401612" algn="l">
              <a:lnSpc>
                <a:spcPts val="5208"/>
              </a:lnSpc>
              <a:buFont typeface="Arial"/>
              <a:buChar char="•"/>
            </a:pPr>
            <a:r>
              <a:rPr lang="en-US" sz="3720">
                <a:solidFill>
                  <a:srgbClr val="000000"/>
                </a:solidFill>
                <a:latin typeface="Cabin"/>
                <a:ea typeface="Cabin"/>
                <a:cs typeface="Cabin"/>
                <a:sym typeface="Cabin"/>
              </a:rPr>
              <a:t>plot_result.py: Vẽ biểu đồ trực quan từ dữ liệu các kịch bản thu được.</a:t>
            </a:r>
          </a:p>
        </p:txBody>
      </p:sp>
      <p:sp>
        <p:nvSpPr>
          <p:cNvPr id="11" name="Freeform 11"/>
          <p:cNvSpPr/>
          <p:nvPr/>
        </p:nvSpPr>
        <p:spPr>
          <a:xfrm>
            <a:off x="-2404727" y="8362680"/>
            <a:ext cx="5533751" cy="1961966"/>
          </a:xfrm>
          <a:custGeom>
            <a:avLst/>
            <a:gdLst/>
            <a:ahLst/>
            <a:cxnLst/>
            <a:rect l="l" t="t" r="r" b="b"/>
            <a:pathLst>
              <a:path w="5533751" h="1961966">
                <a:moveTo>
                  <a:pt x="0" y="0"/>
                </a:moveTo>
                <a:lnTo>
                  <a:pt x="5533751" y="0"/>
                </a:lnTo>
                <a:lnTo>
                  <a:pt x="5533751" y="1961967"/>
                </a:lnTo>
                <a:lnTo>
                  <a:pt x="0" y="1961967"/>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965676" y="1711082"/>
            <a:ext cx="16677491" cy="6044233"/>
            <a:chOff x="0" y="0"/>
            <a:chExt cx="5999270" cy="2174247"/>
          </a:xfrm>
        </p:grpSpPr>
        <p:sp>
          <p:nvSpPr>
            <p:cNvPr id="4" name="Freeform 4"/>
            <p:cNvSpPr/>
            <p:nvPr/>
          </p:nvSpPr>
          <p:spPr>
            <a:xfrm>
              <a:off x="0" y="0"/>
              <a:ext cx="5999270" cy="2174247"/>
            </a:xfrm>
            <a:custGeom>
              <a:avLst/>
              <a:gdLst/>
              <a:ahLst/>
              <a:cxnLst/>
              <a:rect l="l" t="t" r="r" b="b"/>
              <a:pathLst>
                <a:path w="5999270" h="2174247">
                  <a:moveTo>
                    <a:pt x="0" y="0"/>
                  </a:moveTo>
                  <a:lnTo>
                    <a:pt x="5999270" y="0"/>
                  </a:lnTo>
                  <a:lnTo>
                    <a:pt x="5999270" y="2174247"/>
                  </a:lnTo>
                  <a:lnTo>
                    <a:pt x="0" y="2174247"/>
                  </a:lnTo>
                  <a:close/>
                </a:path>
              </a:pathLst>
            </a:custGeom>
            <a:solidFill>
              <a:srgbClr val="FFFFFF"/>
            </a:solidFill>
          </p:spPr>
          <p:txBody>
            <a:bodyPr/>
            <a:lstStyle/>
            <a:p>
              <a:endParaRPr lang="en-US"/>
            </a:p>
          </p:txBody>
        </p:sp>
      </p:grpSp>
      <p:sp>
        <p:nvSpPr>
          <p:cNvPr id="5" name="Freeform 5"/>
          <p:cNvSpPr/>
          <p:nvPr/>
        </p:nvSpPr>
        <p:spPr>
          <a:xfrm rot="-203414">
            <a:off x="16422787" y="2261396"/>
            <a:ext cx="417336" cy="598331"/>
          </a:xfrm>
          <a:custGeom>
            <a:avLst/>
            <a:gdLst/>
            <a:ahLst/>
            <a:cxnLst/>
            <a:rect l="l" t="t" r="r" b="b"/>
            <a:pathLst>
              <a:path w="417336" h="598331">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6" name="Group 6"/>
          <p:cNvGrpSpPr/>
          <p:nvPr/>
        </p:nvGrpSpPr>
        <p:grpSpPr>
          <a:xfrm>
            <a:off x="9908900" y="3235000"/>
            <a:ext cx="121908" cy="121908"/>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US"/>
            </a:p>
          </p:txBody>
        </p:sp>
      </p:grpSp>
      <p:grpSp>
        <p:nvGrpSpPr>
          <p:cNvPr id="8" name="Group 8"/>
          <p:cNvGrpSpPr/>
          <p:nvPr/>
        </p:nvGrpSpPr>
        <p:grpSpPr>
          <a:xfrm>
            <a:off x="10055579" y="7995212"/>
            <a:ext cx="121908" cy="121908"/>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US"/>
            </a:p>
          </p:txBody>
        </p:sp>
      </p:grpSp>
      <p:sp>
        <p:nvSpPr>
          <p:cNvPr id="10" name="TextBox 10"/>
          <p:cNvSpPr txBox="1"/>
          <p:nvPr/>
        </p:nvSpPr>
        <p:spPr>
          <a:xfrm>
            <a:off x="3161805" y="3202319"/>
            <a:ext cx="12842333" cy="2743200"/>
          </a:xfrm>
          <a:prstGeom prst="rect">
            <a:avLst/>
          </a:prstGeom>
        </p:spPr>
        <p:txBody>
          <a:bodyPr lIns="0" tIns="0" rIns="0" bIns="0" rtlCol="0" anchor="t">
            <a:spAutoFit/>
          </a:bodyPr>
          <a:lstStyle/>
          <a:p>
            <a:pPr algn="ctr">
              <a:lnSpc>
                <a:spcPts val="10800"/>
              </a:lnSpc>
            </a:pPr>
            <a:r>
              <a:rPr lang="en-US" sz="9000" b="1">
                <a:solidFill>
                  <a:srgbClr val="003EA8"/>
                </a:solidFill>
                <a:latin typeface="Muli Bold"/>
                <a:ea typeface="Muli Bold"/>
                <a:cs typeface="Muli Bold"/>
                <a:sym typeface="Muli Bold"/>
              </a:rPr>
              <a:t>4. Triển khai các kịch bản trên qdisc fq_codel</a:t>
            </a:r>
          </a:p>
        </p:txBody>
      </p:sp>
      <p:sp>
        <p:nvSpPr>
          <p:cNvPr id="11" name="Freeform 11"/>
          <p:cNvSpPr/>
          <p:nvPr/>
        </p:nvSpPr>
        <p:spPr>
          <a:xfrm>
            <a:off x="-1276562" y="-156776"/>
            <a:ext cx="6732164" cy="1627960"/>
          </a:xfrm>
          <a:custGeom>
            <a:avLst/>
            <a:gdLst/>
            <a:ahLst/>
            <a:cxnLst/>
            <a:rect l="l" t="t" r="r" b="b"/>
            <a:pathLst>
              <a:path w="6732164" h="1627960">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Freeform 12"/>
          <p:cNvSpPr/>
          <p:nvPr/>
        </p:nvSpPr>
        <p:spPr>
          <a:xfrm rot="-203414">
            <a:off x="2286644" y="6597711"/>
            <a:ext cx="321948" cy="461574"/>
          </a:xfrm>
          <a:custGeom>
            <a:avLst/>
            <a:gdLst/>
            <a:ahLst/>
            <a:cxnLst/>
            <a:rect l="l" t="t" r="r" b="b"/>
            <a:pathLst>
              <a:path w="321948" h="461574">
                <a:moveTo>
                  <a:pt x="0" y="0"/>
                </a:moveTo>
                <a:lnTo>
                  <a:pt x="321948" y="0"/>
                </a:lnTo>
                <a:lnTo>
                  <a:pt x="321948" y="461575"/>
                </a:lnTo>
                <a:lnTo>
                  <a:pt x="0" y="46157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Freeform 13"/>
          <p:cNvSpPr/>
          <p:nvPr/>
        </p:nvSpPr>
        <p:spPr>
          <a:xfrm rot="-278358">
            <a:off x="13186236" y="8430575"/>
            <a:ext cx="5868613" cy="1845945"/>
          </a:xfrm>
          <a:custGeom>
            <a:avLst/>
            <a:gdLst/>
            <a:ahLst/>
            <a:cxnLst/>
            <a:rect l="l" t="t" r="r" b="b"/>
            <a:pathLst>
              <a:path w="5868613" h="1845945">
                <a:moveTo>
                  <a:pt x="0" y="0"/>
                </a:moveTo>
                <a:lnTo>
                  <a:pt x="5868612" y="0"/>
                </a:lnTo>
                <a:lnTo>
                  <a:pt x="5868612" y="1845946"/>
                </a:lnTo>
                <a:lnTo>
                  <a:pt x="0" y="184594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207495" y="196699"/>
            <a:ext cx="17792559" cy="1194553"/>
            <a:chOff x="0" y="0"/>
            <a:chExt cx="19208033" cy="1289585"/>
          </a:xfrm>
        </p:grpSpPr>
        <p:sp>
          <p:nvSpPr>
            <p:cNvPr id="4" name="Freeform 4"/>
            <p:cNvSpPr/>
            <p:nvPr/>
          </p:nvSpPr>
          <p:spPr>
            <a:xfrm>
              <a:off x="0" y="0"/>
              <a:ext cx="19208032" cy="1289585"/>
            </a:xfrm>
            <a:custGeom>
              <a:avLst/>
              <a:gdLst/>
              <a:ahLst/>
              <a:cxnLst/>
              <a:rect l="l" t="t" r="r" b="b"/>
              <a:pathLst>
                <a:path w="19208032" h="1289585">
                  <a:moveTo>
                    <a:pt x="0" y="0"/>
                  </a:moveTo>
                  <a:lnTo>
                    <a:pt x="19208032" y="0"/>
                  </a:lnTo>
                  <a:lnTo>
                    <a:pt x="19208032" y="1289585"/>
                  </a:lnTo>
                  <a:lnTo>
                    <a:pt x="0" y="1289585"/>
                  </a:lnTo>
                  <a:close/>
                </a:path>
              </a:pathLst>
            </a:custGeom>
            <a:solidFill>
              <a:srgbClr val="FFFFFF"/>
            </a:solidFill>
          </p:spPr>
          <p:txBody>
            <a:bodyPr/>
            <a:lstStyle/>
            <a:p>
              <a:endParaRPr lang="en-US"/>
            </a:p>
          </p:txBody>
        </p:sp>
      </p:grpSp>
      <p:sp>
        <p:nvSpPr>
          <p:cNvPr id="5" name="Freeform 5"/>
          <p:cNvSpPr/>
          <p:nvPr/>
        </p:nvSpPr>
        <p:spPr>
          <a:xfrm>
            <a:off x="14938271" y="9192417"/>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1009650" y="1281714"/>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TextBox 7"/>
          <p:cNvSpPr txBox="1"/>
          <p:nvPr/>
        </p:nvSpPr>
        <p:spPr>
          <a:xfrm>
            <a:off x="207495" y="379096"/>
            <a:ext cx="17792559" cy="649604"/>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4.1. Tổng quan về fq_codel</a:t>
            </a:r>
          </a:p>
        </p:txBody>
      </p:sp>
      <p:grpSp>
        <p:nvGrpSpPr>
          <p:cNvPr id="8" name="Group 8"/>
          <p:cNvGrpSpPr/>
          <p:nvPr/>
        </p:nvGrpSpPr>
        <p:grpSpPr>
          <a:xfrm>
            <a:off x="621221" y="3018915"/>
            <a:ext cx="17094131" cy="5100561"/>
            <a:chOff x="0" y="0"/>
            <a:chExt cx="3799597" cy="1133727"/>
          </a:xfrm>
        </p:grpSpPr>
        <p:sp>
          <p:nvSpPr>
            <p:cNvPr id="9" name="Freeform 9"/>
            <p:cNvSpPr/>
            <p:nvPr/>
          </p:nvSpPr>
          <p:spPr>
            <a:xfrm>
              <a:off x="0" y="0"/>
              <a:ext cx="3799597" cy="1133727"/>
            </a:xfrm>
            <a:custGeom>
              <a:avLst/>
              <a:gdLst/>
              <a:ahLst/>
              <a:cxnLst/>
              <a:rect l="l" t="t" r="r" b="b"/>
              <a:pathLst>
                <a:path w="3799597" h="1133727">
                  <a:moveTo>
                    <a:pt x="0" y="0"/>
                  </a:moveTo>
                  <a:lnTo>
                    <a:pt x="3799597" y="0"/>
                  </a:lnTo>
                  <a:lnTo>
                    <a:pt x="3799597" y="1133727"/>
                  </a:lnTo>
                  <a:lnTo>
                    <a:pt x="0" y="1133727"/>
                  </a:lnTo>
                  <a:close/>
                </a:path>
              </a:pathLst>
            </a:custGeom>
            <a:solidFill>
              <a:srgbClr val="FFFFFF"/>
            </a:solidFill>
          </p:spPr>
          <p:txBody>
            <a:bodyPr/>
            <a:lstStyle/>
            <a:p>
              <a:endParaRPr lang="en-US"/>
            </a:p>
          </p:txBody>
        </p:sp>
      </p:grpSp>
      <p:sp>
        <p:nvSpPr>
          <p:cNvPr id="10" name="TextBox 10"/>
          <p:cNvSpPr txBox="1"/>
          <p:nvPr/>
        </p:nvSpPr>
        <p:spPr>
          <a:xfrm>
            <a:off x="791563" y="3418527"/>
            <a:ext cx="19385568" cy="4146393"/>
          </a:xfrm>
          <a:prstGeom prst="rect">
            <a:avLst/>
          </a:prstGeom>
        </p:spPr>
        <p:txBody>
          <a:bodyPr lIns="0" tIns="0" rIns="0" bIns="0" rtlCol="0" anchor="t">
            <a:spAutoFit/>
          </a:bodyPr>
          <a:lstStyle/>
          <a:p>
            <a:pPr algn="l">
              <a:lnSpc>
                <a:spcPts val="6618"/>
              </a:lnSpc>
            </a:pPr>
            <a:r>
              <a:rPr lang="en-US" sz="4412">
                <a:solidFill>
                  <a:srgbClr val="000000"/>
                </a:solidFill>
                <a:latin typeface="Cabin"/>
                <a:ea typeface="Cabin"/>
                <a:cs typeface="Cabin"/>
                <a:sym typeface="Cabin"/>
              </a:rPr>
              <a:t>Là qdisc hiện đại, kết hợp Codel (Controlled Delay) và Fair Queuing.</a:t>
            </a:r>
          </a:p>
          <a:p>
            <a:pPr algn="l">
              <a:lnSpc>
                <a:spcPts val="6618"/>
              </a:lnSpc>
            </a:pPr>
            <a:endParaRPr lang="en-US" sz="4412">
              <a:solidFill>
                <a:srgbClr val="000000"/>
              </a:solidFill>
              <a:latin typeface="Cabin"/>
              <a:ea typeface="Cabin"/>
              <a:cs typeface="Cabin"/>
              <a:sym typeface="Cabin"/>
            </a:endParaRPr>
          </a:p>
          <a:p>
            <a:pPr algn="l">
              <a:lnSpc>
                <a:spcPts val="6618"/>
              </a:lnSpc>
            </a:pPr>
            <a:r>
              <a:rPr lang="en-US" sz="4412">
                <a:solidFill>
                  <a:srgbClr val="000000"/>
                </a:solidFill>
                <a:latin typeface="Cabin"/>
                <a:ea typeface="Cabin"/>
                <a:cs typeface="Cabin"/>
                <a:sym typeface="Cabin"/>
              </a:rPr>
              <a:t>Tự động phát hiện và loại bỏ gói trễ quá lâu, giảm bufferbloat.</a:t>
            </a:r>
          </a:p>
          <a:p>
            <a:pPr algn="l">
              <a:lnSpc>
                <a:spcPts val="6618"/>
              </a:lnSpc>
            </a:pPr>
            <a:endParaRPr lang="en-US" sz="4412">
              <a:solidFill>
                <a:srgbClr val="000000"/>
              </a:solidFill>
              <a:latin typeface="Cabin"/>
              <a:ea typeface="Cabin"/>
              <a:cs typeface="Cabin"/>
              <a:sym typeface="Cabin"/>
            </a:endParaRPr>
          </a:p>
          <a:p>
            <a:pPr algn="l">
              <a:lnSpc>
                <a:spcPts val="6618"/>
              </a:lnSpc>
            </a:pPr>
            <a:r>
              <a:rPr lang="en-US" sz="4412">
                <a:solidFill>
                  <a:srgbClr val="000000"/>
                </a:solidFill>
                <a:latin typeface="Cabin"/>
                <a:ea typeface="Cabin"/>
                <a:cs typeface="Cabin"/>
                <a:sym typeface="Cabin"/>
              </a:rPr>
              <a:t>Không cần tinh chỉnh tham số, hoạt động hiệu quả trong mạng thực tế.</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207495" y="196699"/>
            <a:ext cx="17792559" cy="1194553"/>
            <a:chOff x="0" y="0"/>
            <a:chExt cx="19208033" cy="1289585"/>
          </a:xfrm>
        </p:grpSpPr>
        <p:sp>
          <p:nvSpPr>
            <p:cNvPr id="4" name="Freeform 4"/>
            <p:cNvSpPr/>
            <p:nvPr/>
          </p:nvSpPr>
          <p:spPr>
            <a:xfrm>
              <a:off x="0" y="0"/>
              <a:ext cx="19208032" cy="1289585"/>
            </a:xfrm>
            <a:custGeom>
              <a:avLst/>
              <a:gdLst/>
              <a:ahLst/>
              <a:cxnLst/>
              <a:rect l="l" t="t" r="r" b="b"/>
              <a:pathLst>
                <a:path w="19208032" h="1289585">
                  <a:moveTo>
                    <a:pt x="0" y="0"/>
                  </a:moveTo>
                  <a:lnTo>
                    <a:pt x="19208032" y="0"/>
                  </a:lnTo>
                  <a:lnTo>
                    <a:pt x="19208032" y="1289585"/>
                  </a:lnTo>
                  <a:lnTo>
                    <a:pt x="0" y="1289585"/>
                  </a:lnTo>
                  <a:close/>
                </a:path>
              </a:pathLst>
            </a:custGeom>
            <a:solidFill>
              <a:srgbClr val="FFFFFF"/>
            </a:solidFill>
          </p:spPr>
          <p:txBody>
            <a:bodyPr/>
            <a:lstStyle/>
            <a:p>
              <a:endParaRPr lang="en-US"/>
            </a:p>
          </p:txBody>
        </p:sp>
      </p:grpSp>
      <p:sp>
        <p:nvSpPr>
          <p:cNvPr id="5" name="Freeform 5"/>
          <p:cNvSpPr/>
          <p:nvPr/>
        </p:nvSpPr>
        <p:spPr>
          <a:xfrm>
            <a:off x="12024862" y="8679214"/>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1028700" y="1720185"/>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TextBox 7"/>
          <p:cNvSpPr txBox="1"/>
          <p:nvPr/>
        </p:nvSpPr>
        <p:spPr>
          <a:xfrm>
            <a:off x="207495" y="379096"/>
            <a:ext cx="17792559" cy="649604"/>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4.2. Tổng quan về CUBIC</a:t>
            </a:r>
          </a:p>
        </p:txBody>
      </p:sp>
      <p:grpSp>
        <p:nvGrpSpPr>
          <p:cNvPr id="8" name="Group 8"/>
          <p:cNvGrpSpPr/>
          <p:nvPr/>
        </p:nvGrpSpPr>
        <p:grpSpPr>
          <a:xfrm>
            <a:off x="359123" y="2715276"/>
            <a:ext cx="17659866" cy="5689171"/>
            <a:chOff x="0" y="0"/>
            <a:chExt cx="2692982" cy="867551"/>
          </a:xfrm>
        </p:grpSpPr>
        <p:sp>
          <p:nvSpPr>
            <p:cNvPr id="9" name="Freeform 9"/>
            <p:cNvSpPr/>
            <p:nvPr/>
          </p:nvSpPr>
          <p:spPr>
            <a:xfrm>
              <a:off x="0" y="0"/>
              <a:ext cx="2692982" cy="867551"/>
            </a:xfrm>
            <a:custGeom>
              <a:avLst/>
              <a:gdLst/>
              <a:ahLst/>
              <a:cxnLst/>
              <a:rect l="l" t="t" r="r" b="b"/>
              <a:pathLst>
                <a:path w="2692982" h="867551">
                  <a:moveTo>
                    <a:pt x="0" y="0"/>
                  </a:moveTo>
                  <a:lnTo>
                    <a:pt x="2692982" y="0"/>
                  </a:lnTo>
                  <a:lnTo>
                    <a:pt x="2692982" y="867551"/>
                  </a:lnTo>
                  <a:lnTo>
                    <a:pt x="0" y="867551"/>
                  </a:lnTo>
                  <a:close/>
                </a:path>
              </a:pathLst>
            </a:custGeom>
            <a:solidFill>
              <a:srgbClr val="FFFFFF"/>
            </a:solidFill>
          </p:spPr>
          <p:txBody>
            <a:bodyPr/>
            <a:lstStyle/>
            <a:p>
              <a:endParaRPr lang="en-US"/>
            </a:p>
          </p:txBody>
        </p:sp>
      </p:grpSp>
      <p:sp>
        <p:nvSpPr>
          <p:cNvPr id="10" name="TextBox 10"/>
          <p:cNvSpPr txBox="1"/>
          <p:nvPr/>
        </p:nvSpPr>
        <p:spPr>
          <a:xfrm>
            <a:off x="269011" y="2410476"/>
            <a:ext cx="17749977" cy="6009360"/>
          </a:xfrm>
          <a:prstGeom prst="rect">
            <a:avLst/>
          </a:prstGeom>
        </p:spPr>
        <p:txBody>
          <a:bodyPr lIns="0" tIns="0" rIns="0" bIns="0" rtlCol="0" anchor="t">
            <a:spAutoFit/>
          </a:bodyPr>
          <a:lstStyle/>
          <a:p>
            <a:pPr marL="872292" lvl="1" indent="-436146" algn="l">
              <a:lnSpc>
                <a:spcPts val="8080"/>
              </a:lnSpc>
              <a:buFont typeface="Arial"/>
              <a:buChar char="•"/>
            </a:pPr>
            <a:r>
              <a:rPr lang="en-US" sz="4040">
                <a:solidFill>
                  <a:srgbClr val="000000"/>
                </a:solidFill>
                <a:latin typeface="Cabin"/>
                <a:ea typeface="Cabin"/>
                <a:cs typeface="Cabin"/>
                <a:sym typeface="Cabin"/>
              </a:rPr>
              <a:t>Thuật toán TCP mặc định trên Linux.</a:t>
            </a:r>
          </a:p>
          <a:p>
            <a:pPr marL="872292" lvl="1" indent="-436146" algn="l">
              <a:lnSpc>
                <a:spcPts val="8080"/>
              </a:lnSpc>
              <a:buFont typeface="Arial"/>
              <a:buChar char="•"/>
            </a:pPr>
            <a:r>
              <a:rPr lang="en-US" sz="4040">
                <a:solidFill>
                  <a:srgbClr val="000000"/>
                </a:solidFill>
                <a:latin typeface="Cabin"/>
                <a:ea typeface="Cabin"/>
                <a:cs typeface="Cabin"/>
                <a:sym typeface="Cabin"/>
              </a:rPr>
              <a:t>Tăng tốc độ truyền theo hàm bậc ba (cubic function) thay vì tuyến tính, nhưng sẽ giảm khi có loss.</a:t>
            </a:r>
          </a:p>
          <a:p>
            <a:pPr marL="872292" lvl="1" indent="-436146" algn="l">
              <a:lnSpc>
                <a:spcPts val="8080"/>
              </a:lnSpc>
              <a:buFont typeface="Arial"/>
              <a:buChar char="•"/>
            </a:pPr>
            <a:r>
              <a:rPr lang="en-US" sz="4040">
                <a:solidFill>
                  <a:srgbClr val="000000"/>
                </a:solidFill>
                <a:latin typeface="Cabin"/>
                <a:ea typeface="Cabin"/>
                <a:cs typeface="Cabin"/>
                <a:sym typeface="Cabin"/>
              </a:rPr>
              <a:t>Phục hồi nhanh sau mất gói, tận dụng tốt băng thông cao – độ trễ lớn (high-BDP).</a:t>
            </a:r>
          </a:p>
          <a:p>
            <a:pPr marL="872292" lvl="1" indent="-436146" algn="l">
              <a:lnSpc>
                <a:spcPts val="8080"/>
              </a:lnSpc>
              <a:buFont typeface="Arial"/>
              <a:buChar char="•"/>
            </a:pPr>
            <a:r>
              <a:rPr lang="en-US" sz="4040">
                <a:solidFill>
                  <a:srgbClr val="000000"/>
                </a:solidFill>
                <a:latin typeface="Cabin"/>
                <a:ea typeface="Cabin"/>
                <a:cs typeface="Cabin"/>
                <a:sym typeface="Cabin"/>
              </a:rPr>
              <a:t>Ổn định khi tải cao.</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207495" y="196699"/>
            <a:ext cx="17792559" cy="1194553"/>
            <a:chOff x="0" y="0"/>
            <a:chExt cx="19208033" cy="1289585"/>
          </a:xfrm>
        </p:grpSpPr>
        <p:sp>
          <p:nvSpPr>
            <p:cNvPr id="4" name="Freeform 4"/>
            <p:cNvSpPr/>
            <p:nvPr/>
          </p:nvSpPr>
          <p:spPr>
            <a:xfrm>
              <a:off x="0" y="0"/>
              <a:ext cx="19208032" cy="1289585"/>
            </a:xfrm>
            <a:custGeom>
              <a:avLst/>
              <a:gdLst/>
              <a:ahLst/>
              <a:cxnLst/>
              <a:rect l="l" t="t" r="r" b="b"/>
              <a:pathLst>
                <a:path w="19208032" h="1289585">
                  <a:moveTo>
                    <a:pt x="0" y="0"/>
                  </a:moveTo>
                  <a:lnTo>
                    <a:pt x="19208032" y="0"/>
                  </a:lnTo>
                  <a:lnTo>
                    <a:pt x="19208032" y="1289585"/>
                  </a:lnTo>
                  <a:lnTo>
                    <a:pt x="0" y="1289585"/>
                  </a:lnTo>
                  <a:close/>
                </a:path>
              </a:pathLst>
            </a:custGeom>
            <a:solidFill>
              <a:srgbClr val="FFFFFF"/>
            </a:solidFill>
          </p:spPr>
          <p:txBody>
            <a:bodyPr/>
            <a:lstStyle/>
            <a:p>
              <a:endParaRPr lang="en-US"/>
            </a:p>
          </p:txBody>
        </p:sp>
      </p:grpSp>
      <p:sp>
        <p:nvSpPr>
          <p:cNvPr id="5" name="Freeform 5"/>
          <p:cNvSpPr/>
          <p:nvPr/>
        </p:nvSpPr>
        <p:spPr>
          <a:xfrm>
            <a:off x="13404469" y="925830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934671" y="1746582"/>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TextBox 7"/>
          <p:cNvSpPr txBox="1"/>
          <p:nvPr/>
        </p:nvSpPr>
        <p:spPr>
          <a:xfrm>
            <a:off x="207495" y="379096"/>
            <a:ext cx="17792559" cy="649604"/>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4.3. Tổng quan về BBR</a:t>
            </a:r>
          </a:p>
        </p:txBody>
      </p:sp>
      <p:grpSp>
        <p:nvGrpSpPr>
          <p:cNvPr id="8" name="Group 8"/>
          <p:cNvGrpSpPr/>
          <p:nvPr/>
        </p:nvGrpSpPr>
        <p:grpSpPr>
          <a:xfrm>
            <a:off x="298590" y="3316713"/>
            <a:ext cx="17852549" cy="5259625"/>
            <a:chOff x="0" y="0"/>
            <a:chExt cx="2692982" cy="793392"/>
          </a:xfrm>
        </p:grpSpPr>
        <p:sp>
          <p:nvSpPr>
            <p:cNvPr id="9" name="Freeform 9"/>
            <p:cNvSpPr/>
            <p:nvPr/>
          </p:nvSpPr>
          <p:spPr>
            <a:xfrm>
              <a:off x="0" y="0"/>
              <a:ext cx="2692982" cy="793392"/>
            </a:xfrm>
            <a:custGeom>
              <a:avLst/>
              <a:gdLst/>
              <a:ahLst/>
              <a:cxnLst/>
              <a:rect l="l" t="t" r="r" b="b"/>
              <a:pathLst>
                <a:path w="2692982" h="793392">
                  <a:moveTo>
                    <a:pt x="0" y="0"/>
                  </a:moveTo>
                  <a:lnTo>
                    <a:pt x="2692982" y="0"/>
                  </a:lnTo>
                  <a:lnTo>
                    <a:pt x="2692982" y="793392"/>
                  </a:lnTo>
                  <a:lnTo>
                    <a:pt x="0" y="793392"/>
                  </a:lnTo>
                  <a:close/>
                </a:path>
              </a:pathLst>
            </a:custGeom>
            <a:solidFill>
              <a:srgbClr val="FFFFFF"/>
            </a:solidFill>
          </p:spPr>
          <p:txBody>
            <a:bodyPr/>
            <a:lstStyle/>
            <a:p>
              <a:endParaRPr lang="en-US"/>
            </a:p>
          </p:txBody>
        </p:sp>
      </p:grpSp>
      <p:sp>
        <p:nvSpPr>
          <p:cNvPr id="10" name="TextBox 10"/>
          <p:cNvSpPr txBox="1"/>
          <p:nvPr/>
        </p:nvSpPr>
        <p:spPr>
          <a:xfrm>
            <a:off x="207495" y="3287084"/>
            <a:ext cx="17943643" cy="4945123"/>
          </a:xfrm>
          <a:prstGeom prst="rect">
            <a:avLst/>
          </a:prstGeom>
        </p:spPr>
        <p:txBody>
          <a:bodyPr lIns="0" tIns="0" rIns="0" bIns="0" rtlCol="0" anchor="t">
            <a:spAutoFit/>
          </a:bodyPr>
          <a:lstStyle/>
          <a:p>
            <a:pPr marL="881808" lvl="1" indent="-440904" algn="l">
              <a:lnSpc>
                <a:spcPts val="7964"/>
              </a:lnSpc>
              <a:buFont typeface="Arial"/>
              <a:buChar char="•"/>
            </a:pPr>
            <a:r>
              <a:rPr lang="en-US" sz="4084">
                <a:solidFill>
                  <a:srgbClr val="000000"/>
                </a:solidFill>
                <a:latin typeface="Cabin"/>
                <a:ea typeface="Cabin"/>
                <a:cs typeface="Cabin"/>
                <a:sym typeface="Cabin"/>
              </a:rPr>
              <a:t>Do Google phát triển (2016), dựa trên băng thông và độ trễ thực tế, không dựa vào mất gói.</a:t>
            </a:r>
          </a:p>
          <a:p>
            <a:pPr marL="881808" lvl="1" indent="-440904" algn="l">
              <a:lnSpc>
                <a:spcPts val="7964"/>
              </a:lnSpc>
              <a:buFont typeface="Arial"/>
              <a:buChar char="•"/>
            </a:pPr>
            <a:r>
              <a:rPr lang="en-US" sz="4084">
                <a:solidFill>
                  <a:srgbClr val="000000"/>
                </a:solidFill>
                <a:latin typeface="Cabin"/>
                <a:ea typeface="Cabin"/>
                <a:cs typeface="Cabin"/>
                <a:sym typeface="Cabin"/>
              </a:rPr>
              <a:t>Mục tiêu: tối đa hóa thông lượng, giữ độ trễ thấp, tránh bufferbloat.</a:t>
            </a:r>
          </a:p>
          <a:p>
            <a:pPr marL="881808" lvl="1" indent="-440904" algn="l">
              <a:lnSpc>
                <a:spcPts val="7964"/>
              </a:lnSpc>
              <a:buFont typeface="Arial"/>
              <a:buChar char="•"/>
            </a:pPr>
            <a:r>
              <a:rPr lang="en-US" sz="4084">
                <a:solidFill>
                  <a:srgbClr val="000000"/>
                </a:solidFill>
                <a:latin typeface="Cabin"/>
                <a:ea typeface="Cabin"/>
                <a:cs typeface="Cabin"/>
                <a:sym typeface="Cabin"/>
              </a:rPr>
              <a:t>Gửi dữ liệu vừa đủ để tận dụng hết dung lượng truyền của đường truyền mà không gây tắc nghẽn.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207495" y="196699"/>
            <a:ext cx="17792559" cy="1194553"/>
            <a:chOff x="0" y="0"/>
            <a:chExt cx="19208033" cy="1289585"/>
          </a:xfrm>
        </p:grpSpPr>
        <p:sp>
          <p:nvSpPr>
            <p:cNvPr id="4" name="Freeform 4"/>
            <p:cNvSpPr/>
            <p:nvPr/>
          </p:nvSpPr>
          <p:spPr>
            <a:xfrm>
              <a:off x="0" y="0"/>
              <a:ext cx="19208032" cy="1289585"/>
            </a:xfrm>
            <a:custGeom>
              <a:avLst/>
              <a:gdLst/>
              <a:ahLst/>
              <a:cxnLst/>
              <a:rect l="l" t="t" r="r" b="b"/>
              <a:pathLst>
                <a:path w="19208032" h="1289585">
                  <a:moveTo>
                    <a:pt x="0" y="0"/>
                  </a:moveTo>
                  <a:lnTo>
                    <a:pt x="19208032" y="0"/>
                  </a:lnTo>
                  <a:lnTo>
                    <a:pt x="19208032" y="1289585"/>
                  </a:lnTo>
                  <a:lnTo>
                    <a:pt x="0" y="1289585"/>
                  </a:lnTo>
                  <a:close/>
                </a:path>
              </a:pathLst>
            </a:custGeom>
            <a:solidFill>
              <a:srgbClr val="FFFFFF"/>
            </a:solidFill>
          </p:spPr>
          <p:txBody>
            <a:bodyPr/>
            <a:lstStyle/>
            <a:p>
              <a:endParaRPr lang="en-US"/>
            </a:p>
          </p:txBody>
        </p:sp>
      </p:grpSp>
      <p:sp>
        <p:nvSpPr>
          <p:cNvPr id="5" name="Freeform 5"/>
          <p:cNvSpPr/>
          <p:nvPr/>
        </p:nvSpPr>
        <p:spPr>
          <a:xfrm flipH="1">
            <a:off x="15062469" y="7929474"/>
            <a:ext cx="5533751" cy="1961966"/>
          </a:xfrm>
          <a:custGeom>
            <a:avLst/>
            <a:gdLst/>
            <a:ahLst/>
            <a:cxnLst/>
            <a:rect l="l" t="t" r="r" b="b"/>
            <a:pathLst>
              <a:path w="5533751" h="1961966">
                <a:moveTo>
                  <a:pt x="5533752" y="0"/>
                </a:moveTo>
                <a:lnTo>
                  <a:pt x="0" y="0"/>
                </a:lnTo>
                <a:lnTo>
                  <a:pt x="0" y="1961967"/>
                </a:lnTo>
                <a:lnTo>
                  <a:pt x="5533752" y="1961967"/>
                </a:lnTo>
                <a:lnTo>
                  <a:pt x="5533752"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2263233" y="7828415"/>
            <a:ext cx="5533751" cy="1961966"/>
          </a:xfrm>
          <a:custGeom>
            <a:avLst/>
            <a:gdLst/>
            <a:ahLst/>
            <a:cxnLst/>
            <a:rect l="l" t="t" r="r" b="b"/>
            <a:pathLst>
              <a:path w="5533751" h="1961966">
                <a:moveTo>
                  <a:pt x="0" y="0"/>
                </a:moveTo>
                <a:lnTo>
                  <a:pt x="5533751" y="0"/>
                </a:lnTo>
                <a:lnTo>
                  <a:pt x="5533751" y="1961966"/>
                </a:lnTo>
                <a:lnTo>
                  <a:pt x="0" y="19619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13404469" y="925830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a:off x="934671" y="1746582"/>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TextBox 9"/>
          <p:cNvSpPr txBox="1"/>
          <p:nvPr/>
        </p:nvSpPr>
        <p:spPr>
          <a:xfrm>
            <a:off x="207495" y="379096"/>
            <a:ext cx="17792559" cy="649604"/>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4.3. Demo</a:t>
            </a:r>
          </a:p>
        </p:txBody>
      </p:sp>
      <p:grpSp>
        <p:nvGrpSpPr>
          <p:cNvPr id="10" name="Group 10"/>
          <p:cNvGrpSpPr/>
          <p:nvPr/>
        </p:nvGrpSpPr>
        <p:grpSpPr>
          <a:xfrm>
            <a:off x="2632947" y="3086887"/>
            <a:ext cx="12845499" cy="4113227"/>
            <a:chOff x="0" y="0"/>
            <a:chExt cx="1185517" cy="379612"/>
          </a:xfrm>
        </p:grpSpPr>
        <p:sp>
          <p:nvSpPr>
            <p:cNvPr id="11" name="Freeform 11"/>
            <p:cNvSpPr/>
            <p:nvPr/>
          </p:nvSpPr>
          <p:spPr>
            <a:xfrm>
              <a:off x="0" y="0"/>
              <a:ext cx="1185517" cy="379612"/>
            </a:xfrm>
            <a:custGeom>
              <a:avLst/>
              <a:gdLst/>
              <a:ahLst/>
              <a:cxnLst/>
              <a:rect l="l" t="t" r="r" b="b"/>
              <a:pathLst>
                <a:path w="1185517" h="379612">
                  <a:moveTo>
                    <a:pt x="0" y="0"/>
                  </a:moveTo>
                  <a:lnTo>
                    <a:pt x="1185517" y="0"/>
                  </a:lnTo>
                  <a:lnTo>
                    <a:pt x="1185517" y="379612"/>
                  </a:lnTo>
                  <a:lnTo>
                    <a:pt x="0" y="379612"/>
                  </a:lnTo>
                  <a:close/>
                </a:path>
              </a:pathLst>
            </a:custGeom>
            <a:solidFill>
              <a:srgbClr val="FFFFFF"/>
            </a:solidFill>
          </p:spPr>
          <p:txBody>
            <a:bodyPr/>
            <a:lstStyle/>
            <a:p>
              <a:endParaRPr lang="en-US"/>
            </a:p>
          </p:txBody>
        </p:sp>
      </p:grpSp>
      <p:sp>
        <p:nvSpPr>
          <p:cNvPr id="12" name="TextBox 12"/>
          <p:cNvSpPr txBox="1"/>
          <p:nvPr/>
        </p:nvSpPr>
        <p:spPr>
          <a:xfrm>
            <a:off x="1928444" y="3699308"/>
            <a:ext cx="14965427" cy="2312882"/>
          </a:xfrm>
          <a:prstGeom prst="rect">
            <a:avLst/>
          </a:prstGeom>
        </p:spPr>
        <p:txBody>
          <a:bodyPr lIns="0" tIns="0" rIns="0" bIns="0" rtlCol="0" anchor="t">
            <a:spAutoFit/>
          </a:bodyPr>
          <a:lstStyle/>
          <a:p>
            <a:pPr marL="1441288" lvl="1" indent="-720644" algn="l">
              <a:lnSpc>
                <a:spcPts val="9346"/>
              </a:lnSpc>
              <a:buFont typeface="Arial"/>
              <a:buChar char="•"/>
            </a:pPr>
            <a:r>
              <a:rPr lang="en-US" sz="6675">
                <a:solidFill>
                  <a:srgbClr val="000000"/>
                </a:solidFill>
                <a:latin typeface="Cabin"/>
                <a:ea typeface="Cabin"/>
                <a:cs typeface="Cabin"/>
                <a:sym typeface="Cabin"/>
              </a:rPr>
              <a:t>bw3+impairments_10_cubic_fq</a:t>
            </a:r>
          </a:p>
          <a:p>
            <a:pPr marL="1441288" lvl="1" indent="-720644" algn="l">
              <a:lnSpc>
                <a:spcPts val="9346"/>
              </a:lnSpc>
              <a:buFont typeface="Arial"/>
              <a:buChar char="•"/>
            </a:pPr>
            <a:r>
              <a:rPr lang="en-US" sz="6675">
                <a:solidFill>
                  <a:srgbClr val="000000"/>
                </a:solidFill>
                <a:latin typeface="Cabin"/>
                <a:ea typeface="Cabin"/>
                <a:cs typeface="Cabin"/>
                <a:sym typeface="Cabin"/>
              </a:rPr>
              <a:t>bw3+impairments_10_bbr_fq</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517834" y="389330"/>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14826857" y="8505307"/>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Freeform 5"/>
          <p:cNvSpPr/>
          <p:nvPr/>
        </p:nvSpPr>
        <p:spPr>
          <a:xfrm>
            <a:off x="17259300" y="45237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6" name="Group 6"/>
          <p:cNvGrpSpPr/>
          <p:nvPr/>
        </p:nvGrpSpPr>
        <p:grpSpPr>
          <a:xfrm>
            <a:off x="3959374" y="3649907"/>
            <a:ext cx="9401912" cy="2607619"/>
            <a:chOff x="0" y="0"/>
            <a:chExt cx="10149874" cy="2815067"/>
          </a:xfrm>
        </p:grpSpPr>
        <p:sp>
          <p:nvSpPr>
            <p:cNvPr id="7" name="Freeform 7"/>
            <p:cNvSpPr/>
            <p:nvPr/>
          </p:nvSpPr>
          <p:spPr>
            <a:xfrm>
              <a:off x="0" y="0"/>
              <a:ext cx="10149874" cy="2815067"/>
            </a:xfrm>
            <a:custGeom>
              <a:avLst/>
              <a:gdLst/>
              <a:ahLst/>
              <a:cxnLst/>
              <a:rect l="l" t="t" r="r" b="b"/>
              <a:pathLst>
                <a:path w="10149874" h="2815067">
                  <a:moveTo>
                    <a:pt x="0" y="0"/>
                  </a:moveTo>
                  <a:lnTo>
                    <a:pt x="10149874" y="0"/>
                  </a:lnTo>
                  <a:lnTo>
                    <a:pt x="10149874" y="2815067"/>
                  </a:lnTo>
                  <a:lnTo>
                    <a:pt x="0" y="2815067"/>
                  </a:lnTo>
                  <a:close/>
                </a:path>
              </a:pathLst>
            </a:custGeom>
            <a:solidFill>
              <a:srgbClr val="FFFFFF"/>
            </a:solidFill>
          </p:spPr>
          <p:txBody>
            <a:bodyPr/>
            <a:lstStyle/>
            <a:p>
              <a:endParaRPr lang="en-US"/>
            </a:p>
          </p:txBody>
        </p:sp>
      </p:grpSp>
      <p:sp>
        <p:nvSpPr>
          <p:cNvPr id="8" name="TextBox 8"/>
          <p:cNvSpPr txBox="1"/>
          <p:nvPr/>
        </p:nvSpPr>
        <p:spPr>
          <a:xfrm>
            <a:off x="4361227" y="4339122"/>
            <a:ext cx="9000059" cy="1219692"/>
          </a:xfrm>
          <a:prstGeom prst="rect">
            <a:avLst/>
          </a:prstGeom>
        </p:spPr>
        <p:txBody>
          <a:bodyPr lIns="0" tIns="0" rIns="0" bIns="0" rtlCol="0" anchor="t">
            <a:spAutoFit/>
          </a:bodyPr>
          <a:lstStyle/>
          <a:p>
            <a:pPr algn="ctr">
              <a:lnSpc>
                <a:spcPts val="9528"/>
              </a:lnSpc>
            </a:pPr>
            <a:r>
              <a:rPr lang="en-US" sz="7940" b="1">
                <a:solidFill>
                  <a:srgbClr val="003EA8"/>
                </a:solidFill>
                <a:latin typeface="Muli Bold"/>
                <a:ea typeface="Muli Bold"/>
                <a:cs typeface="Muli Bold"/>
                <a:sym typeface="Muli Bold"/>
              </a:rPr>
              <a:t>Dữ liệu tổng quan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1956921" y="196163"/>
            <a:ext cx="14374159" cy="4797376"/>
          </a:xfrm>
          <a:custGeom>
            <a:avLst/>
            <a:gdLst/>
            <a:ahLst/>
            <a:cxnLst/>
            <a:rect l="l" t="t" r="r" b="b"/>
            <a:pathLst>
              <a:path w="14374159" h="4797376">
                <a:moveTo>
                  <a:pt x="0" y="0"/>
                </a:moveTo>
                <a:lnTo>
                  <a:pt x="14374158" y="0"/>
                </a:lnTo>
                <a:lnTo>
                  <a:pt x="14374158" y="4797375"/>
                </a:lnTo>
                <a:lnTo>
                  <a:pt x="0" y="4797375"/>
                </a:lnTo>
                <a:lnTo>
                  <a:pt x="0" y="0"/>
                </a:lnTo>
                <a:close/>
              </a:path>
            </a:pathLst>
          </a:custGeom>
          <a:blipFill>
            <a:blip r:embed="rId3"/>
            <a:stretch>
              <a:fillRect/>
            </a:stretch>
          </a:blipFill>
        </p:spPr>
        <p:txBody>
          <a:bodyPr/>
          <a:lstStyle/>
          <a:p>
            <a:endParaRPr lang="en-US"/>
          </a:p>
        </p:txBody>
      </p:sp>
      <p:sp>
        <p:nvSpPr>
          <p:cNvPr id="4" name="Freeform 4"/>
          <p:cNvSpPr/>
          <p:nvPr/>
        </p:nvSpPr>
        <p:spPr>
          <a:xfrm>
            <a:off x="2119401" y="5143500"/>
            <a:ext cx="14374159" cy="4779408"/>
          </a:xfrm>
          <a:custGeom>
            <a:avLst/>
            <a:gdLst/>
            <a:ahLst/>
            <a:cxnLst/>
            <a:rect l="l" t="t" r="r" b="b"/>
            <a:pathLst>
              <a:path w="14374159" h="4779408">
                <a:moveTo>
                  <a:pt x="0" y="0"/>
                </a:moveTo>
                <a:lnTo>
                  <a:pt x="14374159" y="0"/>
                </a:lnTo>
                <a:lnTo>
                  <a:pt x="14374159" y="4779408"/>
                </a:lnTo>
                <a:lnTo>
                  <a:pt x="0" y="4779408"/>
                </a:lnTo>
                <a:lnTo>
                  <a:pt x="0" y="0"/>
                </a:lnTo>
                <a:close/>
              </a:path>
            </a:pathLst>
          </a:custGeom>
          <a:blipFill>
            <a:blip r:embed="rId4"/>
            <a:stretch>
              <a:fillRect/>
            </a:stretch>
          </a:blipFill>
        </p:spPr>
        <p:txBody>
          <a:bodyPr/>
          <a:lstStyle/>
          <a:p>
            <a:endParaRPr lang="en-US"/>
          </a:p>
        </p:txBody>
      </p:sp>
      <p:sp>
        <p:nvSpPr>
          <p:cNvPr id="5" name="Freeform 5"/>
          <p:cNvSpPr/>
          <p:nvPr/>
        </p:nvSpPr>
        <p:spPr>
          <a:xfrm>
            <a:off x="17259300" y="45237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6" name="Freeform 6"/>
          <p:cNvSpPr/>
          <p:nvPr/>
        </p:nvSpPr>
        <p:spPr>
          <a:xfrm>
            <a:off x="587084" y="8941730"/>
            <a:ext cx="441616" cy="633141"/>
          </a:xfrm>
          <a:custGeom>
            <a:avLst/>
            <a:gdLst/>
            <a:ahLst/>
            <a:cxnLst/>
            <a:rect l="l" t="t" r="r" b="b"/>
            <a:pathLst>
              <a:path w="441616" h="633141">
                <a:moveTo>
                  <a:pt x="0" y="0"/>
                </a:moveTo>
                <a:lnTo>
                  <a:pt x="441616" y="0"/>
                </a:lnTo>
                <a:lnTo>
                  <a:pt x="441616" y="633140"/>
                </a:lnTo>
                <a:lnTo>
                  <a:pt x="0" y="63314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1910079" y="219334"/>
            <a:ext cx="14907605" cy="6410270"/>
          </a:xfrm>
          <a:custGeom>
            <a:avLst/>
            <a:gdLst/>
            <a:ahLst/>
            <a:cxnLst/>
            <a:rect l="l" t="t" r="r" b="b"/>
            <a:pathLst>
              <a:path w="14907605" h="6410270">
                <a:moveTo>
                  <a:pt x="0" y="0"/>
                </a:moveTo>
                <a:lnTo>
                  <a:pt x="14907605" y="0"/>
                </a:lnTo>
                <a:lnTo>
                  <a:pt x="14907605" y="6410270"/>
                </a:lnTo>
                <a:lnTo>
                  <a:pt x="0" y="6410270"/>
                </a:lnTo>
                <a:lnTo>
                  <a:pt x="0" y="0"/>
                </a:lnTo>
                <a:close/>
              </a:path>
            </a:pathLst>
          </a:custGeom>
          <a:blipFill>
            <a:blip r:embed="rId3"/>
            <a:stretch>
              <a:fillRect/>
            </a:stretch>
          </a:blipFill>
        </p:spPr>
        <p:txBody>
          <a:bodyPr/>
          <a:lstStyle/>
          <a:p>
            <a:endParaRPr lang="en-US"/>
          </a:p>
        </p:txBody>
      </p:sp>
      <p:sp>
        <p:nvSpPr>
          <p:cNvPr id="4" name="Freeform 4"/>
          <p:cNvSpPr/>
          <p:nvPr/>
        </p:nvSpPr>
        <p:spPr>
          <a:xfrm>
            <a:off x="1765298" y="6844479"/>
            <a:ext cx="15052386" cy="3223187"/>
          </a:xfrm>
          <a:custGeom>
            <a:avLst/>
            <a:gdLst/>
            <a:ahLst/>
            <a:cxnLst/>
            <a:rect l="l" t="t" r="r" b="b"/>
            <a:pathLst>
              <a:path w="15052386" h="3223187">
                <a:moveTo>
                  <a:pt x="0" y="0"/>
                </a:moveTo>
                <a:lnTo>
                  <a:pt x="15052386" y="0"/>
                </a:lnTo>
                <a:lnTo>
                  <a:pt x="15052386" y="3223187"/>
                </a:lnTo>
                <a:lnTo>
                  <a:pt x="0" y="3223187"/>
                </a:lnTo>
                <a:lnTo>
                  <a:pt x="0" y="0"/>
                </a:lnTo>
                <a:close/>
              </a:path>
            </a:pathLst>
          </a:custGeom>
          <a:blipFill>
            <a:blip r:embed="rId4"/>
            <a:stretch>
              <a:fillRect b="-102562"/>
            </a:stretch>
          </a:blipFill>
        </p:spPr>
        <p:txBody>
          <a:bodyPr/>
          <a:lstStyle/>
          <a:p>
            <a:endParaRPr lang="en-US"/>
          </a:p>
        </p:txBody>
      </p:sp>
      <p:sp>
        <p:nvSpPr>
          <p:cNvPr id="5" name="Freeform 5"/>
          <p:cNvSpPr/>
          <p:nvPr/>
        </p:nvSpPr>
        <p:spPr>
          <a:xfrm>
            <a:off x="16817684" y="712130"/>
            <a:ext cx="441616" cy="633141"/>
          </a:xfrm>
          <a:custGeom>
            <a:avLst/>
            <a:gdLst/>
            <a:ahLst/>
            <a:cxnLst/>
            <a:rect l="l" t="t" r="r" b="b"/>
            <a:pathLst>
              <a:path w="441616" h="633141">
                <a:moveTo>
                  <a:pt x="0" y="0"/>
                </a:moveTo>
                <a:lnTo>
                  <a:pt x="441616" y="0"/>
                </a:lnTo>
                <a:lnTo>
                  <a:pt x="441616" y="633140"/>
                </a:lnTo>
                <a:lnTo>
                  <a:pt x="0" y="63314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6" name="Freeform 6"/>
          <p:cNvSpPr/>
          <p:nvPr/>
        </p:nvSpPr>
        <p:spPr>
          <a:xfrm>
            <a:off x="1028700" y="8625159"/>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17259300" y="712130"/>
            <a:ext cx="441616" cy="633141"/>
          </a:xfrm>
          <a:custGeom>
            <a:avLst/>
            <a:gdLst/>
            <a:ahLst/>
            <a:cxnLst/>
            <a:rect l="l" t="t" r="r" b="b"/>
            <a:pathLst>
              <a:path w="441616" h="633141">
                <a:moveTo>
                  <a:pt x="0" y="0"/>
                </a:moveTo>
                <a:lnTo>
                  <a:pt x="441616" y="0"/>
                </a:lnTo>
                <a:lnTo>
                  <a:pt x="441616" y="633140"/>
                </a:lnTo>
                <a:lnTo>
                  <a:pt x="0" y="63314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1028700" y="8625159"/>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Freeform 5"/>
          <p:cNvSpPr/>
          <p:nvPr/>
        </p:nvSpPr>
        <p:spPr>
          <a:xfrm>
            <a:off x="1691124" y="299487"/>
            <a:ext cx="15347368" cy="9688026"/>
          </a:xfrm>
          <a:custGeom>
            <a:avLst/>
            <a:gdLst/>
            <a:ahLst/>
            <a:cxnLst/>
            <a:rect l="l" t="t" r="r" b="b"/>
            <a:pathLst>
              <a:path w="15347368" h="9688026">
                <a:moveTo>
                  <a:pt x="0" y="0"/>
                </a:moveTo>
                <a:lnTo>
                  <a:pt x="15347368" y="0"/>
                </a:lnTo>
                <a:lnTo>
                  <a:pt x="15347368" y="9688026"/>
                </a:lnTo>
                <a:lnTo>
                  <a:pt x="0" y="9688026"/>
                </a:lnTo>
                <a:lnTo>
                  <a:pt x="0" y="0"/>
                </a:lnTo>
                <a:close/>
              </a:path>
            </a:pathLst>
          </a:custGeom>
          <a:blipFill>
            <a:blip r:embed="rId5"/>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1246490" y="3219266"/>
            <a:ext cx="15795020" cy="6745738"/>
            <a:chOff x="0" y="0"/>
            <a:chExt cx="5762066" cy="2460863"/>
          </a:xfrm>
        </p:grpSpPr>
        <p:sp>
          <p:nvSpPr>
            <p:cNvPr id="4" name="Freeform 4"/>
            <p:cNvSpPr/>
            <p:nvPr/>
          </p:nvSpPr>
          <p:spPr>
            <a:xfrm>
              <a:off x="0" y="0"/>
              <a:ext cx="5762066" cy="2460863"/>
            </a:xfrm>
            <a:custGeom>
              <a:avLst/>
              <a:gdLst/>
              <a:ahLst/>
              <a:cxnLst/>
              <a:rect l="l" t="t" r="r" b="b"/>
              <a:pathLst>
                <a:path w="5762066" h="2460863">
                  <a:moveTo>
                    <a:pt x="0" y="0"/>
                  </a:moveTo>
                  <a:lnTo>
                    <a:pt x="5762066" y="0"/>
                  </a:lnTo>
                  <a:lnTo>
                    <a:pt x="5762066" y="2460863"/>
                  </a:lnTo>
                  <a:lnTo>
                    <a:pt x="0" y="2460863"/>
                  </a:lnTo>
                  <a:close/>
                </a:path>
              </a:pathLst>
            </a:custGeom>
            <a:solidFill>
              <a:srgbClr val="FFFFFF"/>
            </a:solidFill>
          </p:spPr>
          <p:txBody>
            <a:bodyPr/>
            <a:lstStyle/>
            <a:p>
              <a:endParaRPr lang="en-US"/>
            </a:p>
          </p:txBody>
        </p:sp>
      </p:grpSp>
      <p:grpSp>
        <p:nvGrpSpPr>
          <p:cNvPr id="5" name="Group 5"/>
          <p:cNvGrpSpPr/>
          <p:nvPr/>
        </p:nvGrpSpPr>
        <p:grpSpPr>
          <a:xfrm>
            <a:off x="1219294" y="657204"/>
            <a:ext cx="15795020" cy="1907038"/>
            <a:chOff x="0" y="0"/>
            <a:chExt cx="5762066" cy="695693"/>
          </a:xfrm>
        </p:grpSpPr>
        <p:sp>
          <p:nvSpPr>
            <p:cNvPr id="6" name="Freeform 6"/>
            <p:cNvSpPr/>
            <p:nvPr/>
          </p:nvSpPr>
          <p:spPr>
            <a:xfrm>
              <a:off x="0" y="0"/>
              <a:ext cx="5762066" cy="695693"/>
            </a:xfrm>
            <a:custGeom>
              <a:avLst/>
              <a:gdLst/>
              <a:ahLst/>
              <a:cxnLst/>
              <a:rect l="l" t="t" r="r" b="b"/>
              <a:pathLst>
                <a:path w="5762066" h="695693">
                  <a:moveTo>
                    <a:pt x="0" y="0"/>
                  </a:moveTo>
                  <a:lnTo>
                    <a:pt x="5762066" y="0"/>
                  </a:lnTo>
                  <a:lnTo>
                    <a:pt x="5762066" y="695693"/>
                  </a:lnTo>
                  <a:lnTo>
                    <a:pt x="0" y="695693"/>
                  </a:lnTo>
                  <a:close/>
                </a:path>
              </a:pathLst>
            </a:custGeom>
            <a:solidFill>
              <a:srgbClr val="FFFFFF"/>
            </a:solidFill>
          </p:spPr>
          <p:txBody>
            <a:bodyPr/>
            <a:lstStyle/>
            <a:p>
              <a:endParaRPr lang="en-US"/>
            </a:p>
          </p:txBody>
        </p:sp>
      </p:grpSp>
      <p:sp>
        <p:nvSpPr>
          <p:cNvPr id="7" name="Freeform 7"/>
          <p:cNvSpPr/>
          <p:nvPr/>
        </p:nvSpPr>
        <p:spPr>
          <a:xfrm rot="-278358">
            <a:off x="-1432939" y="-269558"/>
            <a:ext cx="5304464" cy="1668495"/>
          </a:xfrm>
          <a:custGeom>
            <a:avLst/>
            <a:gdLst/>
            <a:ahLst/>
            <a:cxnLst/>
            <a:rect l="l" t="t" r="r" b="b"/>
            <a:pathLst>
              <a:path w="5304464" h="1668495">
                <a:moveTo>
                  <a:pt x="0" y="0"/>
                </a:moveTo>
                <a:lnTo>
                  <a:pt x="5304465" y="0"/>
                </a:lnTo>
                <a:lnTo>
                  <a:pt x="5304465" y="1668495"/>
                </a:lnTo>
                <a:lnTo>
                  <a:pt x="0" y="166849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 name="Freeform 8"/>
          <p:cNvSpPr/>
          <p:nvPr/>
        </p:nvSpPr>
        <p:spPr>
          <a:xfrm rot="-203414">
            <a:off x="14743095" y="6074142"/>
            <a:ext cx="651301" cy="933765"/>
          </a:xfrm>
          <a:custGeom>
            <a:avLst/>
            <a:gdLst/>
            <a:ahLst/>
            <a:cxnLst/>
            <a:rect l="l" t="t" r="r" b="b"/>
            <a:pathLst>
              <a:path w="651301" h="933765">
                <a:moveTo>
                  <a:pt x="0" y="0"/>
                </a:moveTo>
                <a:lnTo>
                  <a:pt x="651301" y="0"/>
                </a:lnTo>
                <a:lnTo>
                  <a:pt x="651301" y="933765"/>
                </a:lnTo>
                <a:lnTo>
                  <a:pt x="0" y="93376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TextBox 9"/>
          <p:cNvSpPr txBox="1"/>
          <p:nvPr/>
        </p:nvSpPr>
        <p:spPr>
          <a:xfrm>
            <a:off x="3683996" y="924916"/>
            <a:ext cx="10839717" cy="1371600"/>
          </a:xfrm>
          <a:prstGeom prst="rect">
            <a:avLst/>
          </a:prstGeom>
        </p:spPr>
        <p:txBody>
          <a:bodyPr lIns="0" tIns="0" rIns="0" bIns="0" rtlCol="0" anchor="t">
            <a:spAutoFit/>
          </a:bodyPr>
          <a:lstStyle/>
          <a:p>
            <a:pPr marL="0" lvl="0" indent="0" algn="ctr">
              <a:lnSpc>
                <a:spcPts val="10800"/>
              </a:lnSpc>
              <a:spcBef>
                <a:spcPct val="0"/>
              </a:spcBef>
            </a:pPr>
            <a:r>
              <a:rPr lang="en-US" sz="9000" b="1">
                <a:solidFill>
                  <a:srgbClr val="003EA8"/>
                </a:solidFill>
                <a:latin typeface="Muli Bold"/>
                <a:ea typeface="Muli Bold"/>
                <a:cs typeface="Muli Bold"/>
                <a:sym typeface="Muli Bold"/>
              </a:rPr>
              <a:t>Nội dung</a:t>
            </a:r>
          </a:p>
        </p:txBody>
      </p:sp>
      <p:grpSp>
        <p:nvGrpSpPr>
          <p:cNvPr id="10" name="Group 10"/>
          <p:cNvGrpSpPr/>
          <p:nvPr/>
        </p:nvGrpSpPr>
        <p:grpSpPr>
          <a:xfrm>
            <a:off x="2782940" y="3904234"/>
            <a:ext cx="4108866" cy="7188730"/>
            <a:chOff x="0" y="0"/>
            <a:chExt cx="5478488" cy="9584974"/>
          </a:xfrm>
        </p:grpSpPr>
        <p:sp>
          <p:nvSpPr>
            <p:cNvPr id="11" name="TextBox 11"/>
            <p:cNvSpPr txBox="1"/>
            <p:nvPr/>
          </p:nvSpPr>
          <p:spPr>
            <a:xfrm>
              <a:off x="0" y="1364894"/>
              <a:ext cx="5441055" cy="729616"/>
            </a:xfrm>
            <a:prstGeom prst="rect">
              <a:avLst/>
            </a:prstGeom>
          </p:spPr>
          <p:txBody>
            <a:bodyPr lIns="0" tIns="0" rIns="0" bIns="0" rtlCol="0" anchor="t">
              <a:spAutoFit/>
            </a:bodyPr>
            <a:lstStyle/>
            <a:p>
              <a:pPr algn="l">
                <a:lnSpc>
                  <a:spcPts val="4619"/>
                </a:lnSpc>
              </a:pPr>
              <a:r>
                <a:rPr lang="en-US" sz="3299" b="1">
                  <a:solidFill>
                    <a:srgbClr val="000000"/>
                  </a:solidFill>
                  <a:latin typeface="Cabin Bold"/>
                  <a:ea typeface="Cabin Bold"/>
                  <a:cs typeface="Cabin Bold"/>
                  <a:sym typeface="Cabin Bold"/>
                </a:rPr>
                <a:t>Giới thiệu đề tài</a:t>
              </a:r>
            </a:p>
          </p:txBody>
        </p:sp>
        <p:sp>
          <p:nvSpPr>
            <p:cNvPr id="12" name="TextBox 12"/>
            <p:cNvSpPr txBox="1"/>
            <p:nvPr/>
          </p:nvSpPr>
          <p:spPr>
            <a:xfrm>
              <a:off x="0" y="3043835"/>
              <a:ext cx="5441055" cy="729616"/>
            </a:xfrm>
            <a:prstGeom prst="rect">
              <a:avLst/>
            </a:prstGeom>
          </p:spPr>
          <p:txBody>
            <a:bodyPr lIns="0" tIns="0" rIns="0" bIns="0" rtlCol="0" anchor="t">
              <a:spAutoFit/>
            </a:bodyPr>
            <a:lstStyle/>
            <a:p>
              <a:pPr algn="l">
                <a:lnSpc>
                  <a:spcPts val="4619"/>
                </a:lnSpc>
              </a:pPr>
              <a:r>
                <a:rPr lang="en-US" sz="3299" b="1">
                  <a:solidFill>
                    <a:srgbClr val="000000"/>
                  </a:solidFill>
                  <a:latin typeface="Cabin Bold"/>
                  <a:ea typeface="Cabin Bold"/>
                  <a:cs typeface="Cabin Bold"/>
                  <a:sym typeface="Cabin Bold"/>
                </a:rPr>
                <a:t>Mô hình triển khai</a:t>
              </a:r>
            </a:p>
          </p:txBody>
        </p:sp>
        <p:sp>
          <p:nvSpPr>
            <p:cNvPr id="13" name="TextBox 13"/>
            <p:cNvSpPr txBox="1"/>
            <p:nvPr/>
          </p:nvSpPr>
          <p:spPr>
            <a:xfrm>
              <a:off x="37434" y="4722776"/>
              <a:ext cx="5441055" cy="1504316"/>
            </a:xfrm>
            <a:prstGeom prst="rect">
              <a:avLst/>
            </a:prstGeom>
          </p:spPr>
          <p:txBody>
            <a:bodyPr lIns="0" tIns="0" rIns="0" bIns="0" rtlCol="0" anchor="t">
              <a:spAutoFit/>
            </a:bodyPr>
            <a:lstStyle/>
            <a:p>
              <a:pPr algn="l">
                <a:lnSpc>
                  <a:spcPts val="4619"/>
                </a:lnSpc>
              </a:pPr>
              <a:r>
                <a:rPr lang="en-US" sz="3299" b="1">
                  <a:solidFill>
                    <a:srgbClr val="000000"/>
                  </a:solidFill>
                  <a:latin typeface="Cabin Bold"/>
                  <a:ea typeface="Cabin Bold"/>
                  <a:cs typeface="Cabin Bold"/>
                  <a:sym typeface="Cabin Bold"/>
                </a:rPr>
                <a:t>Triển khai các kịch bản trên qdisc fq_codel</a:t>
              </a:r>
            </a:p>
          </p:txBody>
        </p:sp>
        <p:sp>
          <p:nvSpPr>
            <p:cNvPr id="14" name="TextBox 14"/>
            <p:cNvSpPr txBox="1"/>
            <p:nvPr/>
          </p:nvSpPr>
          <p:spPr>
            <a:xfrm>
              <a:off x="37434" y="7176417"/>
              <a:ext cx="5441055" cy="729616"/>
            </a:xfrm>
            <a:prstGeom prst="rect">
              <a:avLst/>
            </a:prstGeom>
          </p:spPr>
          <p:txBody>
            <a:bodyPr lIns="0" tIns="0" rIns="0" bIns="0" rtlCol="0" anchor="t">
              <a:spAutoFit/>
            </a:bodyPr>
            <a:lstStyle/>
            <a:p>
              <a:pPr algn="l">
                <a:lnSpc>
                  <a:spcPts val="4619"/>
                </a:lnSpc>
              </a:pPr>
              <a:endParaRPr/>
            </a:p>
          </p:txBody>
        </p:sp>
        <p:sp>
          <p:nvSpPr>
            <p:cNvPr id="15" name="TextBox 15"/>
            <p:cNvSpPr txBox="1"/>
            <p:nvPr/>
          </p:nvSpPr>
          <p:spPr>
            <a:xfrm>
              <a:off x="0" y="8855358"/>
              <a:ext cx="5441055" cy="729616"/>
            </a:xfrm>
            <a:prstGeom prst="rect">
              <a:avLst/>
            </a:prstGeom>
          </p:spPr>
          <p:txBody>
            <a:bodyPr lIns="0" tIns="0" rIns="0" bIns="0" rtlCol="0" anchor="t">
              <a:spAutoFit/>
            </a:bodyPr>
            <a:lstStyle/>
            <a:p>
              <a:pPr algn="l">
                <a:lnSpc>
                  <a:spcPts val="4619"/>
                </a:lnSpc>
              </a:pPr>
              <a:endParaRPr/>
            </a:p>
          </p:txBody>
        </p:sp>
        <p:sp>
          <p:nvSpPr>
            <p:cNvPr id="16" name="TextBox 16"/>
            <p:cNvSpPr txBox="1"/>
            <p:nvPr/>
          </p:nvSpPr>
          <p:spPr>
            <a:xfrm>
              <a:off x="0" y="-66675"/>
              <a:ext cx="5441055" cy="729616"/>
            </a:xfrm>
            <a:prstGeom prst="rect">
              <a:avLst/>
            </a:prstGeom>
          </p:spPr>
          <p:txBody>
            <a:bodyPr lIns="0" tIns="0" rIns="0" bIns="0" rtlCol="0" anchor="t">
              <a:spAutoFit/>
            </a:bodyPr>
            <a:lstStyle/>
            <a:p>
              <a:pPr algn="l">
                <a:lnSpc>
                  <a:spcPts val="4619"/>
                </a:lnSpc>
              </a:pPr>
              <a:r>
                <a:rPr lang="en-US" sz="3299" b="1">
                  <a:solidFill>
                    <a:srgbClr val="000000"/>
                  </a:solidFill>
                  <a:latin typeface="Cabin Bold"/>
                  <a:ea typeface="Cabin Bold"/>
                  <a:cs typeface="Cabin Bold"/>
                  <a:sym typeface="Cabin Bold"/>
                </a:rPr>
                <a:t>Thành viên</a:t>
              </a:r>
            </a:p>
          </p:txBody>
        </p:sp>
      </p:grpSp>
      <p:sp>
        <p:nvSpPr>
          <p:cNvPr id="17" name="TextBox 17"/>
          <p:cNvSpPr txBox="1"/>
          <p:nvPr/>
        </p:nvSpPr>
        <p:spPr>
          <a:xfrm>
            <a:off x="1691093" y="3744874"/>
            <a:ext cx="766091" cy="876300"/>
          </a:xfrm>
          <a:prstGeom prst="rect">
            <a:avLst/>
          </a:prstGeom>
        </p:spPr>
        <p:txBody>
          <a:bodyPr lIns="0" tIns="0" rIns="0" bIns="0" rtlCol="0" anchor="t">
            <a:spAutoFit/>
          </a:bodyPr>
          <a:lstStyle/>
          <a:p>
            <a:pPr marL="0" lvl="0" indent="0" algn="ctr">
              <a:lnSpc>
                <a:spcPts val="6959"/>
              </a:lnSpc>
              <a:spcBef>
                <a:spcPct val="0"/>
              </a:spcBef>
            </a:pPr>
            <a:r>
              <a:rPr lang="en-US" sz="5799" b="1">
                <a:solidFill>
                  <a:srgbClr val="003EA8"/>
                </a:solidFill>
                <a:latin typeface="Muli Bold"/>
                <a:ea typeface="Muli Bold"/>
                <a:cs typeface="Muli Bold"/>
                <a:sym typeface="Muli Bold"/>
              </a:rPr>
              <a:t>1.</a:t>
            </a:r>
          </a:p>
        </p:txBody>
      </p:sp>
      <p:sp>
        <p:nvSpPr>
          <p:cNvPr id="18" name="TextBox 18"/>
          <p:cNvSpPr txBox="1"/>
          <p:nvPr/>
        </p:nvSpPr>
        <p:spPr>
          <a:xfrm>
            <a:off x="1691093" y="4846110"/>
            <a:ext cx="766091" cy="876300"/>
          </a:xfrm>
          <a:prstGeom prst="rect">
            <a:avLst/>
          </a:prstGeom>
        </p:spPr>
        <p:txBody>
          <a:bodyPr lIns="0" tIns="0" rIns="0" bIns="0" rtlCol="0" anchor="t">
            <a:spAutoFit/>
          </a:bodyPr>
          <a:lstStyle/>
          <a:p>
            <a:pPr marL="0" lvl="0" indent="0" algn="ctr">
              <a:lnSpc>
                <a:spcPts val="6959"/>
              </a:lnSpc>
              <a:spcBef>
                <a:spcPct val="0"/>
              </a:spcBef>
            </a:pPr>
            <a:r>
              <a:rPr lang="en-US" sz="5799" b="1">
                <a:solidFill>
                  <a:srgbClr val="003EA8"/>
                </a:solidFill>
                <a:latin typeface="Muli Bold"/>
                <a:ea typeface="Muli Bold"/>
                <a:cs typeface="Muli Bold"/>
                <a:sym typeface="Muli Bold"/>
              </a:rPr>
              <a:t>2.</a:t>
            </a:r>
          </a:p>
        </p:txBody>
      </p:sp>
      <p:sp>
        <p:nvSpPr>
          <p:cNvPr id="19" name="TextBox 19"/>
          <p:cNvSpPr txBox="1"/>
          <p:nvPr/>
        </p:nvSpPr>
        <p:spPr>
          <a:xfrm>
            <a:off x="1691093" y="6055702"/>
            <a:ext cx="766091" cy="876300"/>
          </a:xfrm>
          <a:prstGeom prst="rect">
            <a:avLst/>
          </a:prstGeom>
        </p:spPr>
        <p:txBody>
          <a:bodyPr lIns="0" tIns="0" rIns="0" bIns="0" rtlCol="0" anchor="t">
            <a:spAutoFit/>
          </a:bodyPr>
          <a:lstStyle/>
          <a:p>
            <a:pPr marL="0" lvl="0" indent="0" algn="ctr">
              <a:lnSpc>
                <a:spcPts val="6959"/>
              </a:lnSpc>
              <a:spcBef>
                <a:spcPct val="0"/>
              </a:spcBef>
            </a:pPr>
            <a:r>
              <a:rPr lang="en-US" sz="5799" b="1">
                <a:solidFill>
                  <a:srgbClr val="003EA8"/>
                </a:solidFill>
                <a:latin typeface="Muli Bold"/>
                <a:ea typeface="Muli Bold"/>
                <a:cs typeface="Muli Bold"/>
                <a:sym typeface="Muli Bold"/>
              </a:rPr>
              <a:t>3.</a:t>
            </a:r>
          </a:p>
        </p:txBody>
      </p:sp>
      <p:sp>
        <p:nvSpPr>
          <p:cNvPr id="20" name="TextBox 20"/>
          <p:cNvSpPr txBox="1"/>
          <p:nvPr/>
        </p:nvSpPr>
        <p:spPr>
          <a:xfrm>
            <a:off x="1691093" y="7592725"/>
            <a:ext cx="766091" cy="876300"/>
          </a:xfrm>
          <a:prstGeom prst="rect">
            <a:avLst/>
          </a:prstGeom>
        </p:spPr>
        <p:txBody>
          <a:bodyPr lIns="0" tIns="0" rIns="0" bIns="0" rtlCol="0" anchor="t">
            <a:spAutoFit/>
          </a:bodyPr>
          <a:lstStyle/>
          <a:p>
            <a:pPr marL="0" lvl="0" indent="0" algn="ctr">
              <a:lnSpc>
                <a:spcPts val="6959"/>
              </a:lnSpc>
              <a:spcBef>
                <a:spcPct val="0"/>
              </a:spcBef>
            </a:pPr>
            <a:r>
              <a:rPr lang="en-US" sz="5799" b="1">
                <a:solidFill>
                  <a:srgbClr val="003EA8"/>
                </a:solidFill>
                <a:latin typeface="Muli Bold"/>
                <a:ea typeface="Muli Bold"/>
                <a:cs typeface="Muli Bold"/>
                <a:sym typeface="Muli Bold"/>
              </a:rPr>
              <a:t>4.</a:t>
            </a:r>
          </a:p>
        </p:txBody>
      </p:sp>
      <p:grpSp>
        <p:nvGrpSpPr>
          <p:cNvPr id="21" name="Group 21"/>
          <p:cNvGrpSpPr/>
          <p:nvPr/>
        </p:nvGrpSpPr>
        <p:grpSpPr>
          <a:xfrm>
            <a:off x="10028322" y="3904234"/>
            <a:ext cx="4108866" cy="7188730"/>
            <a:chOff x="0" y="0"/>
            <a:chExt cx="5478488" cy="9584974"/>
          </a:xfrm>
        </p:grpSpPr>
        <p:sp>
          <p:nvSpPr>
            <p:cNvPr id="22" name="TextBox 22"/>
            <p:cNvSpPr txBox="1"/>
            <p:nvPr/>
          </p:nvSpPr>
          <p:spPr>
            <a:xfrm>
              <a:off x="37434" y="5497476"/>
              <a:ext cx="5441055" cy="729616"/>
            </a:xfrm>
            <a:prstGeom prst="rect">
              <a:avLst/>
            </a:prstGeom>
          </p:spPr>
          <p:txBody>
            <a:bodyPr lIns="0" tIns="0" rIns="0" bIns="0" rtlCol="0" anchor="t">
              <a:spAutoFit/>
            </a:bodyPr>
            <a:lstStyle/>
            <a:p>
              <a:pPr algn="l">
                <a:lnSpc>
                  <a:spcPts val="4619"/>
                </a:lnSpc>
              </a:pPr>
              <a:endParaRPr/>
            </a:p>
          </p:txBody>
        </p:sp>
        <p:sp>
          <p:nvSpPr>
            <p:cNvPr id="23" name="TextBox 23"/>
            <p:cNvSpPr txBox="1"/>
            <p:nvPr/>
          </p:nvSpPr>
          <p:spPr>
            <a:xfrm>
              <a:off x="37434" y="7176417"/>
              <a:ext cx="5441055" cy="729616"/>
            </a:xfrm>
            <a:prstGeom prst="rect">
              <a:avLst/>
            </a:prstGeom>
          </p:spPr>
          <p:txBody>
            <a:bodyPr lIns="0" tIns="0" rIns="0" bIns="0" rtlCol="0" anchor="t">
              <a:spAutoFit/>
            </a:bodyPr>
            <a:lstStyle/>
            <a:p>
              <a:pPr algn="l">
                <a:lnSpc>
                  <a:spcPts val="4619"/>
                </a:lnSpc>
              </a:pPr>
              <a:endParaRPr/>
            </a:p>
          </p:txBody>
        </p:sp>
        <p:sp>
          <p:nvSpPr>
            <p:cNvPr id="24" name="TextBox 24"/>
            <p:cNvSpPr txBox="1"/>
            <p:nvPr/>
          </p:nvSpPr>
          <p:spPr>
            <a:xfrm>
              <a:off x="0" y="8855358"/>
              <a:ext cx="5441055" cy="729616"/>
            </a:xfrm>
            <a:prstGeom prst="rect">
              <a:avLst/>
            </a:prstGeom>
          </p:spPr>
          <p:txBody>
            <a:bodyPr lIns="0" tIns="0" rIns="0" bIns="0" rtlCol="0" anchor="t">
              <a:spAutoFit/>
            </a:bodyPr>
            <a:lstStyle/>
            <a:p>
              <a:pPr algn="l">
                <a:lnSpc>
                  <a:spcPts val="4619"/>
                </a:lnSpc>
              </a:pPr>
              <a:endParaRPr/>
            </a:p>
          </p:txBody>
        </p:sp>
        <p:sp>
          <p:nvSpPr>
            <p:cNvPr id="25" name="TextBox 25"/>
            <p:cNvSpPr txBox="1"/>
            <p:nvPr/>
          </p:nvSpPr>
          <p:spPr>
            <a:xfrm>
              <a:off x="0" y="-66675"/>
              <a:ext cx="5441055" cy="1504316"/>
            </a:xfrm>
            <a:prstGeom prst="rect">
              <a:avLst/>
            </a:prstGeom>
          </p:spPr>
          <p:txBody>
            <a:bodyPr lIns="0" tIns="0" rIns="0" bIns="0" rtlCol="0" anchor="t">
              <a:spAutoFit/>
            </a:bodyPr>
            <a:lstStyle/>
            <a:p>
              <a:pPr algn="l">
                <a:lnSpc>
                  <a:spcPts val="4619"/>
                </a:lnSpc>
              </a:pPr>
              <a:r>
                <a:rPr lang="en-US" sz="3299" b="1">
                  <a:solidFill>
                    <a:srgbClr val="000000"/>
                  </a:solidFill>
                  <a:latin typeface="Cabin Bold"/>
                  <a:ea typeface="Cabin Bold"/>
                  <a:cs typeface="Cabin Bold"/>
                  <a:sym typeface="Cabin Bold"/>
                </a:rPr>
                <a:t>Triển khai các kịch bản trên qdisc pfifo/RED</a:t>
              </a:r>
            </a:p>
          </p:txBody>
        </p:sp>
      </p:grpSp>
      <p:sp>
        <p:nvSpPr>
          <p:cNvPr id="26" name="TextBox 26"/>
          <p:cNvSpPr txBox="1"/>
          <p:nvPr/>
        </p:nvSpPr>
        <p:spPr>
          <a:xfrm>
            <a:off x="8757406" y="3969810"/>
            <a:ext cx="766091" cy="876300"/>
          </a:xfrm>
          <a:prstGeom prst="rect">
            <a:avLst/>
          </a:prstGeom>
        </p:spPr>
        <p:txBody>
          <a:bodyPr lIns="0" tIns="0" rIns="0" bIns="0" rtlCol="0" anchor="t">
            <a:spAutoFit/>
          </a:bodyPr>
          <a:lstStyle/>
          <a:p>
            <a:pPr marL="0" lvl="0" indent="0" algn="ctr">
              <a:lnSpc>
                <a:spcPts val="6959"/>
              </a:lnSpc>
              <a:spcBef>
                <a:spcPct val="0"/>
              </a:spcBef>
            </a:pPr>
            <a:r>
              <a:rPr lang="en-US" sz="5799" b="1">
                <a:solidFill>
                  <a:srgbClr val="003EA8"/>
                </a:solidFill>
                <a:latin typeface="Muli Bold"/>
                <a:ea typeface="Muli Bold"/>
                <a:cs typeface="Muli Bold"/>
                <a:sym typeface="Muli Bold"/>
              </a:rPr>
              <a:t>5.</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4613666" y="257550"/>
            <a:ext cx="8909940" cy="949846"/>
            <a:chOff x="0" y="0"/>
            <a:chExt cx="12096833" cy="1289585"/>
          </a:xfrm>
        </p:grpSpPr>
        <p:sp>
          <p:nvSpPr>
            <p:cNvPr id="4" name="Freeform 4"/>
            <p:cNvSpPr/>
            <p:nvPr/>
          </p:nvSpPr>
          <p:spPr>
            <a:xfrm>
              <a:off x="0" y="0"/>
              <a:ext cx="12096832" cy="1289585"/>
            </a:xfrm>
            <a:custGeom>
              <a:avLst/>
              <a:gdLst/>
              <a:ahLst/>
              <a:cxnLst/>
              <a:rect l="l" t="t" r="r" b="b"/>
              <a:pathLst>
                <a:path w="12096832" h="1289585">
                  <a:moveTo>
                    <a:pt x="0" y="0"/>
                  </a:moveTo>
                  <a:lnTo>
                    <a:pt x="12096832" y="0"/>
                  </a:lnTo>
                  <a:lnTo>
                    <a:pt x="12096832" y="1289585"/>
                  </a:lnTo>
                  <a:lnTo>
                    <a:pt x="0" y="1289585"/>
                  </a:lnTo>
                  <a:close/>
                </a:path>
              </a:pathLst>
            </a:custGeom>
            <a:solidFill>
              <a:srgbClr val="FFFFFF"/>
            </a:solidFill>
          </p:spPr>
          <p:txBody>
            <a:bodyPr/>
            <a:lstStyle/>
            <a:p>
              <a:endParaRPr lang="en-US"/>
            </a:p>
          </p:txBody>
        </p:sp>
      </p:grpSp>
      <p:sp>
        <p:nvSpPr>
          <p:cNvPr id="5" name="Freeform 5"/>
          <p:cNvSpPr/>
          <p:nvPr/>
        </p:nvSpPr>
        <p:spPr>
          <a:xfrm>
            <a:off x="13704384" y="915724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934671" y="1746582"/>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TextBox 7"/>
          <p:cNvSpPr txBox="1"/>
          <p:nvPr/>
        </p:nvSpPr>
        <p:spPr>
          <a:xfrm>
            <a:off x="207495" y="379096"/>
            <a:ext cx="17792559" cy="649604"/>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4.5. Phân tích dữ liệu các kịch bản</a:t>
            </a:r>
          </a:p>
        </p:txBody>
      </p:sp>
      <p:grpSp>
        <p:nvGrpSpPr>
          <p:cNvPr id="8" name="Group 8"/>
          <p:cNvGrpSpPr/>
          <p:nvPr/>
        </p:nvGrpSpPr>
        <p:grpSpPr>
          <a:xfrm>
            <a:off x="241128" y="1746582"/>
            <a:ext cx="17805744" cy="8243721"/>
            <a:chOff x="0" y="0"/>
            <a:chExt cx="958547" cy="443789"/>
          </a:xfrm>
        </p:grpSpPr>
        <p:sp>
          <p:nvSpPr>
            <p:cNvPr id="9" name="Freeform 9"/>
            <p:cNvSpPr/>
            <p:nvPr/>
          </p:nvSpPr>
          <p:spPr>
            <a:xfrm>
              <a:off x="0" y="0"/>
              <a:ext cx="958547" cy="443789"/>
            </a:xfrm>
            <a:custGeom>
              <a:avLst/>
              <a:gdLst/>
              <a:ahLst/>
              <a:cxnLst/>
              <a:rect l="l" t="t" r="r" b="b"/>
              <a:pathLst>
                <a:path w="958547" h="443789">
                  <a:moveTo>
                    <a:pt x="0" y="0"/>
                  </a:moveTo>
                  <a:lnTo>
                    <a:pt x="958547" y="0"/>
                  </a:lnTo>
                  <a:lnTo>
                    <a:pt x="958547" y="443789"/>
                  </a:lnTo>
                  <a:lnTo>
                    <a:pt x="0" y="443789"/>
                  </a:lnTo>
                  <a:close/>
                </a:path>
              </a:pathLst>
            </a:custGeom>
            <a:solidFill>
              <a:srgbClr val="FFFFFF"/>
            </a:solidFill>
          </p:spPr>
          <p:txBody>
            <a:bodyPr/>
            <a:lstStyle/>
            <a:p>
              <a:endParaRPr lang="en-US"/>
            </a:p>
          </p:txBody>
        </p:sp>
      </p:grpSp>
      <p:sp>
        <p:nvSpPr>
          <p:cNvPr id="10" name="TextBox 10"/>
          <p:cNvSpPr txBox="1"/>
          <p:nvPr/>
        </p:nvSpPr>
        <p:spPr>
          <a:xfrm>
            <a:off x="482256" y="1479113"/>
            <a:ext cx="17805744" cy="7995377"/>
          </a:xfrm>
          <a:prstGeom prst="rect">
            <a:avLst/>
          </a:prstGeom>
        </p:spPr>
        <p:txBody>
          <a:bodyPr lIns="0" tIns="0" rIns="0" bIns="0" rtlCol="0" anchor="t">
            <a:spAutoFit/>
          </a:bodyPr>
          <a:lstStyle/>
          <a:p>
            <a:pPr algn="l">
              <a:lnSpc>
                <a:spcPts val="4921"/>
              </a:lnSpc>
            </a:pPr>
            <a:endParaRPr/>
          </a:p>
          <a:p>
            <a:pPr algn="l">
              <a:lnSpc>
                <a:spcPts val="4921"/>
              </a:lnSpc>
            </a:pPr>
            <a:r>
              <a:rPr lang="en-US" sz="2689">
                <a:solidFill>
                  <a:srgbClr val="000000"/>
                </a:solidFill>
                <a:latin typeface="Muli"/>
                <a:ea typeface="Muli"/>
                <a:cs typeface="Muli"/>
                <a:sym typeface="Muli"/>
              </a:rPr>
              <a:t>Cả CUBIC và BBR khi kết hợp fq_codel đều kiểm soát độ trễ tốt và duy trì truyền tải ổn định, nhưng hiệu năng khác biệt rõ rệt theo điều kiện mạng:</a:t>
            </a:r>
          </a:p>
          <a:p>
            <a:pPr algn="l">
              <a:lnSpc>
                <a:spcPts val="4921"/>
              </a:lnSpc>
            </a:pPr>
            <a:r>
              <a:rPr lang="en-US" sz="2689" b="1">
                <a:solidFill>
                  <a:srgbClr val="000000"/>
                </a:solidFill>
                <a:latin typeface="Muli Bold"/>
                <a:ea typeface="Muli Bold"/>
                <a:cs typeface="Muli Bold"/>
                <a:sym typeface="Muli Bold"/>
              </a:rPr>
              <a:t>  1. Mạng băng thông thấp (bw3):</a:t>
            </a:r>
          </a:p>
          <a:p>
            <a:pPr marL="580626" lvl="1" indent="-290313" algn="l">
              <a:lnSpc>
                <a:spcPts val="4921"/>
              </a:lnSpc>
              <a:buFont typeface="Arial"/>
              <a:buChar char="•"/>
            </a:pPr>
            <a:r>
              <a:rPr lang="en-US" sz="2689">
                <a:solidFill>
                  <a:srgbClr val="000000"/>
                </a:solidFill>
                <a:latin typeface="Muli"/>
                <a:ea typeface="Muli"/>
                <a:cs typeface="Muli"/>
                <a:sym typeface="Muli"/>
              </a:rPr>
              <a:t>Throughput của cả hai đều rất thấp (~0.16–0.27 Mbps khi 10 luồng).</a:t>
            </a:r>
          </a:p>
          <a:p>
            <a:pPr marL="580626" lvl="1" indent="-290313" algn="l">
              <a:lnSpc>
                <a:spcPts val="4921"/>
              </a:lnSpc>
              <a:buFont typeface="Arial"/>
              <a:buChar char="•"/>
            </a:pPr>
            <a:r>
              <a:rPr lang="en-US" sz="2689">
                <a:solidFill>
                  <a:srgbClr val="000000"/>
                </a:solidFill>
                <a:latin typeface="Muli"/>
                <a:ea typeface="Muli"/>
                <a:cs typeface="Muli"/>
                <a:sym typeface="Muli"/>
              </a:rPr>
              <a:t>BBR có nhiều retransmission hơn → dễ gửi vượt quá năng lực đường truyền.</a:t>
            </a:r>
          </a:p>
          <a:p>
            <a:pPr marL="580626" lvl="1" indent="-290313" algn="l">
              <a:lnSpc>
                <a:spcPts val="4921"/>
              </a:lnSpc>
              <a:buFont typeface="Arial"/>
              <a:buChar char="•"/>
            </a:pPr>
            <a:r>
              <a:rPr lang="en-US" sz="2689">
                <a:solidFill>
                  <a:srgbClr val="000000"/>
                </a:solidFill>
                <a:latin typeface="Muli"/>
                <a:ea typeface="Muli"/>
                <a:cs typeface="Muli"/>
                <a:sym typeface="Muli"/>
              </a:rPr>
              <a:t>CUBIC ổn định và công bằng hơn, dù throughput thấp hơn.</a:t>
            </a:r>
          </a:p>
          <a:p>
            <a:pPr algn="l">
              <a:lnSpc>
                <a:spcPts val="4921"/>
              </a:lnSpc>
            </a:pPr>
            <a:r>
              <a:rPr lang="en-US" sz="2689" b="1">
                <a:solidFill>
                  <a:srgbClr val="000000"/>
                </a:solidFill>
                <a:latin typeface="Muli Bold"/>
                <a:ea typeface="Muli Bold"/>
                <a:cs typeface="Muli Bold"/>
                <a:sym typeface="Muli Bold"/>
              </a:rPr>
              <a:t> → CUBIC phù hợp mạng băng thông thấp, nhiều luồng, cần công bằng và ổn định.</a:t>
            </a:r>
          </a:p>
          <a:p>
            <a:pPr algn="l">
              <a:lnSpc>
                <a:spcPts val="4921"/>
              </a:lnSpc>
            </a:pPr>
            <a:r>
              <a:rPr lang="en-US" sz="2689" b="1">
                <a:solidFill>
                  <a:srgbClr val="000000"/>
                </a:solidFill>
                <a:latin typeface="Muli Bold"/>
                <a:ea typeface="Muli Bold"/>
                <a:cs typeface="Muli Bold"/>
                <a:sym typeface="Muli Bold"/>
              </a:rPr>
              <a:t>  2. Mạng băng thông trung bình/ cao (bwNORMAL):</a:t>
            </a:r>
          </a:p>
          <a:p>
            <a:pPr marL="580626" lvl="1" indent="-290313" algn="l">
              <a:lnSpc>
                <a:spcPts val="4921"/>
              </a:lnSpc>
              <a:buFont typeface="Arial"/>
              <a:buChar char="•"/>
            </a:pPr>
            <a:r>
              <a:rPr lang="en-US" sz="2689">
                <a:solidFill>
                  <a:srgbClr val="000000"/>
                </a:solidFill>
                <a:latin typeface="Muli"/>
                <a:ea typeface="Muli"/>
                <a:cs typeface="Muli"/>
                <a:sym typeface="Muli"/>
              </a:rPr>
              <a:t>BBR có throughput cao (~12 Mbps) vượt xa CUBIC (~2–3 Mbps).</a:t>
            </a:r>
          </a:p>
          <a:p>
            <a:pPr marL="580626" lvl="1" indent="-290313" algn="l">
              <a:lnSpc>
                <a:spcPts val="4921"/>
              </a:lnSpc>
              <a:buFont typeface="Arial"/>
              <a:buChar char="•"/>
            </a:pPr>
            <a:r>
              <a:rPr lang="en-US" sz="2689">
                <a:solidFill>
                  <a:srgbClr val="000000"/>
                </a:solidFill>
                <a:latin typeface="Muli"/>
                <a:ea typeface="Muli"/>
                <a:cs typeface="Muli"/>
                <a:sym typeface="Muli"/>
              </a:rPr>
              <a:t>Tuy nhiên, fairness thấp hơn (≈0.69) và retransmission cao (~1589 gói).</a:t>
            </a:r>
          </a:p>
          <a:p>
            <a:pPr marL="580626" lvl="1" indent="-290313" algn="l">
              <a:lnSpc>
                <a:spcPts val="4921"/>
              </a:lnSpc>
              <a:buFont typeface="Arial"/>
              <a:buChar char="•"/>
            </a:pPr>
            <a:r>
              <a:rPr lang="en-US" sz="2689">
                <a:solidFill>
                  <a:srgbClr val="000000"/>
                </a:solidFill>
                <a:latin typeface="Muli"/>
                <a:ea typeface="Muli"/>
                <a:cs typeface="Muli"/>
                <a:sym typeface="Muli"/>
              </a:rPr>
              <a:t>CUBIC công bằng hơn (≈0.95) nhưng chưa tận dụng hết băng thông.</a:t>
            </a:r>
          </a:p>
          <a:p>
            <a:pPr algn="l">
              <a:lnSpc>
                <a:spcPts val="4921"/>
              </a:lnSpc>
            </a:pPr>
            <a:r>
              <a:rPr lang="en-US" sz="2689" b="1">
                <a:solidFill>
                  <a:srgbClr val="000000"/>
                </a:solidFill>
                <a:latin typeface="Muli Bold"/>
                <a:ea typeface="Muli Bold"/>
                <a:cs typeface="Muli Bold"/>
                <a:sym typeface="Muli Bold"/>
              </a:rPr>
              <a:t> → BBR có ưu thế khi cần hiệu suất và tốc độ, mạng băng thông trung bình – cao, độ trễ thấp</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17834" y="389330"/>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4826857" y="8505307"/>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3927887" y="6613127"/>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a:off x="14128530" y="4145333"/>
            <a:ext cx="441616" cy="633141"/>
          </a:xfrm>
          <a:custGeom>
            <a:avLst/>
            <a:gdLst/>
            <a:ahLst/>
            <a:cxnLst/>
            <a:rect l="l" t="t" r="r" b="b"/>
            <a:pathLst>
              <a:path w="441616" h="633141">
                <a:moveTo>
                  <a:pt x="0" y="0"/>
                </a:moveTo>
                <a:lnTo>
                  <a:pt x="441615" y="0"/>
                </a:lnTo>
                <a:lnTo>
                  <a:pt x="441615" y="633141"/>
                </a:lnTo>
                <a:lnTo>
                  <a:pt x="0" y="63314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TextBox 6"/>
          <p:cNvSpPr txBox="1"/>
          <p:nvPr/>
        </p:nvSpPr>
        <p:spPr>
          <a:xfrm>
            <a:off x="3682956" y="4457716"/>
            <a:ext cx="10200643" cy="1371569"/>
          </a:xfrm>
          <a:prstGeom prst="rect">
            <a:avLst/>
          </a:prstGeom>
        </p:spPr>
        <p:txBody>
          <a:bodyPr lIns="0" tIns="0" rIns="0" bIns="0" rtlCol="0" anchor="t">
            <a:spAutoFit/>
          </a:bodyPr>
          <a:lstStyle/>
          <a:p>
            <a:pPr algn="ctr">
              <a:lnSpc>
                <a:spcPts val="10800"/>
              </a:lnSpc>
            </a:pPr>
            <a:r>
              <a:rPr lang="en-US" sz="9000" b="1">
                <a:solidFill>
                  <a:srgbClr val="003EA8"/>
                </a:solidFill>
                <a:latin typeface="Muli Bold"/>
                <a:ea typeface="Muli Bold"/>
                <a:cs typeface="Muli Bold"/>
                <a:sym typeface="Muli Bold"/>
              </a:rPr>
              <a:t>Demo</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l="3377" r="3377"/>
          <a:stretch>
            <a:fillRect/>
          </a:stretch>
        </p:blipFill>
        <p:spPr>
          <a:xfrm>
            <a:off x="0" y="38100"/>
            <a:ext cx="18288000" cy="102870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965676" y="1711082"/>
            <a:ext cx="16677491" cy="6044233"/>
            <a:chOff x="0" y="0"/>
            <a:chExt cx="5999270" cy="2174247"/>
          </a:xfrm>
        </p:grpSpPr>
        <p:sp>
          <p:nvSpPr>
            <p:cNvPr id="4" name="Freeform 4"/>
            <p:cNvSpPr/>
            <p:nvPr/>
          </p:nvSpPr>
          <p:spPr>
            <a:xfrm>
              <a:off x="0" y="0"/>
              <a:ext cx="5999270" cy="2174247"/>
            </a:xfrm>
            <a:custGeom>
              <a:avLst/>
              <a:gdLst/>
              <a:ahLst/>
              <a:cxnLst/>
              <a:rect l="l" t="t" r="r" b="b"/>
              <a:pathLst>
                <a:path w="5999270" h="2174247">
                  <a:moveTo>
                    <a:pt x="0" y="0"/>
                  </a:moveTo>
                  <a:lnTo>
                    <a:pt x="5999270" y="0"/>
                  </a:lnTo>
                  <a:lnTo>
                    <a:pt x="5999270" y="2174247"/>
                  </a:lnTo>
                  <a:lnTo>
                    <a:pt x="0" y="2174247"/>
                  </a:lnTo>
                  <a:close/>
                </a:path>
              </a:pathLst>
            </a:custGeom>
            <a:solidFill>
              <a:srgbClr val="FFFFFF"/>
            </a:solidFill>
          </p:spPr>
          <p:txBody>
            <a:bodyPr/>
            <a:lstStyle/>
            <a:p>
              <a:endParaRPr lang="en-US"/>
            </a:p>
          </p:txBody>
        </p:sp>
      </p:grpSp>
      <p:sp>
        <p:nvSpPr>
          <p:cNvPr id="5" name="Freeform 5"/>
          <p:cNvSpPr/>
          <p:nvPr/>
        </p:nvSpPr>
        <p:spPr>
          <a:xfrm rot="-203414">
            <a:off x="16422787" y="2261396"/>
            <a:ext cx="417336" cy="598331"/>
          </a:xfrm>
          <a:custGeom>
            <a:avLst/>
            <a:gdLst/>
            <a:ahLst/>
            <a:cxnLst/>
            <a:rect l="l" t="t" r="r" b="b"/>
            <a:pathLst>
              <a:path w="417336" h="598331">
                <a:moveTo>
                  <a:pt x="0" y="0"/>
                </a:moveTo>
                <a:lnTo>
                  <a:pt x="417336" y="0"/>
                </a:lnTo>
                <a:lnTo>
                  <a:pt x="417336" y="598331"/>
                </a:lnTo>
                <a:lnTo>
                  <a:pt x="0" y="59833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6" name="Group 6"/>
          <p:cNvGrpSpPr/>
          <p:nvPr/>
        </p:nvGrpSpPr>
        <p:grpSpPr>
          <a:xfrm>
            <a:off x="9908900" y="3235000"/>
            <a:ext cx="121908" cy="121908"/>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US"/>
            </a:p>
          </p:txBody>
        </p:sp>
      </p:grpSp>
      <p:grpSp>
        <p:nvGrpSpPr>
          <p:cNvPr id="8" name="Group 8"/>
          <p:cNvGrpSpPr/>
          <p:nvPr/>
        </p:nvGrpSpPr>
        <p:grpSpPr>
          <a:xfrm>
            <a:off x="10055579" y="7995212"/>
            <a:ext cx="121908" cy="121908"/>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US"/>
            </a:p>
          </p:txBody>
        </p:sp>
      </p:grpSp>
      <p:sp>
        <p:nvSpPr>
          <p:cNvPr id="10" name="TextBox 10"/>
          <p:cNvSpPr txBox="1"/>
          <p:nvPr/>
        </p:nvSpPr>
        <p:spPr>
          <a:xfrm>
            <a:off x="2755862" y="3295954"/>
            <a:ext cx="13469650" cy="2743200"/>
          </a:xfrm>
          <a:prstGeom prst="rect">
            <a:avLst/>
          </a:prstGeom>
        </p:spPr>
        <p:txBody>
          <a:bodyPr lIns="0" tIns="0" rIns="0" bIns="0" rtlCol="0" anchor="t">
            <a:spAutoFit/>
          </a:bodyPr>
          <a:lstStyle/>
          <a:p>
            <a:pPr algn="ctr">
              <a:lnSpc>
                <a:spcPts val="10800"/>
              </a:lnSpc>
            </a:pPr>
            <a:r>
              <a:rPr lang="en-US" sz="9000" b="1">
                <a:solidFill>
                  <a:srgbClr val="003EA8"/>
                </a:solidFill>
                <a:latin typeface="Muli Bold"/>
                <a:ea typeface="Muli Bold"/>
                <a:cs typeface="Muli Bold"/>
                <a:sym typeface="Muli Bold"/>
              </a:rPr>
              <a:t>5. Triển khai các kịch bản trên qdisc pfifo/RED</a:t>
            </a:r>
          </a:p>
        </p:txBody>
      </p:sp>
      <p:sp>
        <p:nvSpPr>
          <p:cNvPr id="11" name="Freeform 11"/>
          <p:cNvSpPr/>
          <p:nvPr/>
        </p:nvSpPr>
        <p:spPr>
          <a:xfrm>
            <a:off x="-1276562" y="-156776"/>
            <a:ext cx="6732164" cy="1627960"/>
          </a:xfrm>
          <a:custGeom>
            <a:avLst/>
            <a:gdLst/>
            <a:ahLst/>
            <a:cxnLst/>
            <a:rect l="l" t="t" r="r" b="b"/>
            <a:pathLst>
              <a:path w="6732164" h="1627960">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Freeform 12"/>
          <p:cNvSpPr/>
          <p:nvPr/>
        </p:nvSpPr>
        <p:spPr>
          <a:xfrm rot="-203414">
            <a:off x="1754206" y="6777660"/>
            <a:ext cx="321948" cy="461574"/>
          </a:xfrm>
          <a:custGeom>
            <a:avLst/>
            <a:gdLst/>
            <a:ahLst/>
            <a:cxnLst/>
            <a:rect l="l" t="t" r="r" b="b"/>
            <a:pathLst>
              <a:path w="321948" h="461574">
                <a:moveTo>
                  <a:pt x="0" y="0"/>
                </a:moveTo>
                <a:lnTo>
                  <a:pt x="321948" y="0"/>
                </a:lnTo>
                <a:lnTo>
                  <a:pt x="321948" y="461574"/>
                </a:lnTo>
                <a:lnTo>
                  <a:pt x="0" y="46157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Freeform 13"/>
          <p:cNvSpPr/>
          <p:nvPr/>
        </p:nvSpPr>
        <p:spPr>
          <a:xfrm rot="-278358">
            <a:off x="13186236" y="8430575"/>
            <a:ext cx="5868613" cy="1845945"/>
          </a:xfrm>
          <a:custGeom>
            <a:avLst/>
            <a:gdLst/>
            <a:ahLst/>
            <a:cxnLst/>
            <a:rect l="l" t="t" r="r" b="b"/>
            <a:pathLst>
              <a:path w="5868613" h="1845945">
                <a:moveTo>
                  <a:pt x="0" y="0"/>
                </a:moveTo>
                <a:lnTo>
                  <a:pt x="5868612" y="0"/>
                </a:lnTo>
                <a:lnTo>
                  <a:pt x="5868612" y="1845946"/>
                </a:lnTo>
                <a:lnTo>
                  <a:pt x="0" y="184594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909855" y="-224865"/>
            <a:ext cx="21209489" cy="15671060"/>
          </a:xfrm>
          <a:custGeom>
            <a:avLst/>
            <a:gdLst/>
            <a:ahLst/>
            <a:cxnLst/>
            <a:rect l="l" t="t" r="r" b="b"/>
            <a:pathLst>
              <a:path w="21209489" h="15671060">
                <a:moveTo>
                  <a:pt x="0" y="0"/>
                </a:moveTo>
                <a:lnTo>
                  <a:pt x="21209488" y="0"/>
                </a:lnTo>
                <a:lnTo>
                  <a:pt x="21209488" y="15671060"/>
                </a:lnTo>
                <a:lnTo>
                  <a:pt x="0" y="15671060"/>
                </a:lnTo>
                <a:lnTo>
                  <a:pt x="0" y="0"/>
                </a:lnTo>
                <a:close/>
              </a:path>
            </a:pathLst>
          </a:custGeom>
          <a:blipFill>
            <a:blip r:embed="rId2"/>
            <a:stretch>
              <a:fillRect t="-17670" b="-17670"/>
            </a:stretch>
          </a:blipFill>
        </p:spPr>
        <p:txBody>
          <a:bodyPr/>
          <a:lstStyle/>
          <a:p>
            <a:endParaRPr lang="en-US"/>
          </a:p>
        </p:txBody>
      </p:sp>
      <p:sp>
        <p:nvSpPr>
          <p:cNvPr id="3" name="TextBox 3"/>
          <p:cNvSpPr txBox="1"/>
          <p:nvPr/>
        </p:nvSpPr>
        <p:spPr>
          <a:xfrm>
            <a:off x="3824945" y="379122"/>
            <a:ext cx="10067797" cy="649578"/>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Giới thiệu về pfifo</a:t>
            </a:r>
          </a:p>
        </p:txBody>
      </p:sp>
      <p:sp>
        <p:nvSpPr>
          <p:cNvPr id="4" name="TextBox 4"/>
          <p:cNvSpPr txBox="1"/>
          <p:nvPr/>
        </p:nvSpPr>
        <p:spPr>
          <a:xfrm>
            <a:off x="574647" y="1547789"/>
            <a:ext cx="17138706" cy="6905671"/>
          </a:xfrm>
          <a:prstGeom prst="rect">
            <a:avLst/>
          </a:prstGeom>
        </p:spPr>
        <p:txBody>
          <a:bodyPr lIns="0" tIns="0" rIns="0" bIns="0" rtlCol="0" anchor="t">
            <a:spAutoFit/>
          </a:bodyPr>
          <a:lstStyle/>
          <a:p>
            <a:pPr marL="690881" lvl="1" indent="-345440" algn="l">
              <a:lnSpc>
                <a:spcPts val="6912"/>
              </a:lnSpc>
              <a:buFont typeface="Arial"/>
              <a:buChar char="•"/>
            </a:pPr>
            <a:r>
              <a:rPr lang="en-US" sz="3200">
                <a:solidFill>
                  <a:srgbClr val="000000"/>
                </a:solidFill>
                <a:latin typeface="Muli"/>
                <a:ea typeface="Muli"/>
                <a:cs typeface="Muli"/>
                <a:sym typeface="Muli"/>
              </a:rPr>
              <a:t>pfifo là hàng đợi kiểu </a:t>
            </a:r>
            <a:r>
              <a:rPr lang="en-US" sz="3200" b="1">
                <a:solidFill>
                  <a:srgbClr val="000000"/>
                </a:solidFill>
                <a:latin typeface="Muli Bold"/>
                <a:ea typeface="Muli Bold"/>
                <a:cs typeface="Muli Bold"/>
                <a:sym typeface="Muli Bold"/>
              </a:rPr>
              <a:t>First-In First-Out (FIFO)</a:t>
            </a:r>
            <a:r>
              <a:rPr lang="en-US" sz="3200">
                <a:solidFill>
                  <a:srgbClr val="000000"/>
                </a:solidFill>
                <a:latin typeface="Muli"/>
                <a:ea typeface="Muli"/>
                <a:cs typeface="Muli"/>
                <a:sym typeface="Muli"/>
              </a:rPr>
              <a:t> — gói tin nào đến trước sẽ được truyền đi trước.</a:t>
            </a:r>
          </a:p>
          <a:p>
            <a:pPr marL="690881" lvl="1" indent="-345440" algn="l">
              <a:lnSpc>
                <a:spcPts val="6912"/>
              </a:lnSpc>
              <a:buFont typeface="Arial"/>
              <a:buChar char="•"/>
            </a:pPr>
            <a:r>
              <a:rPr lang="en-US" sz="3200">
                <a:solidFill>
                  <a:srgbClr val="000000"/>
                </a:solidFill>
                <a:latin typeface="Muli"/>
                <a:ea typeface="Muli"/>
                <a:cs typeface="Muli"/>
                <a:sym typeface="Muli"/>
              </a:rPr>
              <a:t>Không có cơ chế ưu tiên hay kiểm soát tắc nghẽn; </a:t>
            </a:r>
            <a:r>
              <a:rPr lang="en-US" sz="3200" b="1">
                <a:solidFill>
                  <a:srgbClr val="000000"/>
                </a:solidFill>
                <a:latin typeface="Muli Bold"/>
                <a:ea typeface="Muli Bold"/>
                <a:cs typeface="Muli Bold"/>
                <a:sym typeface="Muli Bold"/>
              </a:rPr>
              <a:t>khi hàng đợi đầy</a:t>
            </a:r>
            <a:r>
              <a:rPr lang="en-US" sz="3200">
                <a:solidFill>
                  <a:srgbClr val="000000"/>
                </a:solidFill>
                <a:latin typeface="Muli"/>
                <a:ea typeface="Muli"/>
                <a:cs typeface="Muli"/>
                <a:sym typeface="Muli"/>
              </a:rPr>
              <a:t>, các gói tin mới sẽ bị loại bỏ (drop) ngay lập tức.</a:t>
            </a:r>
          </a:p>
          <a:p>
            <a:pPr marL="690881" lvl="1" indent="-345440" algn="l">
              <a:lnSpc>
                <a:spcPts val="6912"/>
              </a:lnSpc>
              <a:buFont typeface="Arial"/>
              <a:buChar char="•"/>
            </a:pPr>
            <a:r>
              <a:rPr lang="en-US" sz="3200" b="1">
                <a:solidFill>
                  <a:srgbClr val="000000"/>
                </a:solidFill>
                <a:latin typeface="Muli Bold"/>
                <a:ea typeface="Muli Bold"/>
                <a:cs typeface="Muli Bold"/>
                <a:sym typeface="Muli Bold"/>
              </a:rPr>
              <a:t>Ưu điểm</a:t>
            </a:r>
            <a:r>
              <a:rPr lang="en-US" sz="3200">
                <a:solidFill>
                  <a:srgbClr val="000000"/>
                </a:solidFill>
                <a:latin typeface="Muli"/>
                <a:ea typeface="Muli"/>
                <a:cs typeface="Muli"/>
                <a:sym typeface="Muli"/>
              </a:rPr>
              <a:t>: Đơn giản, độ trễ thấp, phù hợp với các đường truyền ổn định hoặc lưu lượng nhỏ.</a:t>
            </a:r>
          </a:p>
          <a:p>
            <a:pPr marL="690881" lvl="1" indent="-345440" algn="l">
              <a:lnSpc>
                <a:spcPts val="6912"/>
              </a:lnSpc>
              <a:buFont typeface="Arial"/>
              <a:buChar char="•"/>
            </a:pPr>
            <a:r>
              <a:rPr lang="en-US" sz="3200" b="1">
                <a:solidFill>
                  <a:srgbClr val="000000"/>
                </a:solidFill>
                <a:latin typeface="Muli Bold"/>
                <a:ea typeface="Muli Bold"/>
                <a:cs typeface="Muli Bold"/>
                <a:sym typeface="Muli Bold"/>
              </a:rPr>
              <a:t>Nhược điểm</a:t>
            </a:r>
            <a:r>
              <a:rPr lang="en-US" sz="3200">
                <a:solidFill>
                  <a:srgbClr val="000000"/>
                </a:solidFill>
                <a:latin typeface="Muli"/>
                <a:ea typeface="Muli"/>
                <a:cs typeface="Muli"/>
                <a:sym typeface="Muli"/>
              </a:rPr>
              <a:t>: Không xử lý tắc nghẽn thông minh, có thể gây global synchronization giữa các luồng TCP.</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909855" y="-224865"/>
            <a:ext cx="21209489" cy="15671060"/>
          </a:xfrm>
          <a:custGeom>
            <a:avLst/>
            <a:gdLst/>
            <a:ahLst/>
            <a:cxnLst/>
            <a:rect l="l" t="t" r="r" b="b"/>
            <a:pathLst>
              <a:path w="21209489" h="15671060">
                <a:moveTo>
                  <a:pt x="0" y="0"/>
                </a:moveTo>
                <a:lnTo>
                  <a:pt x="21209488" y="0"/>
                </a:lnTo>
                <a:lnTo>
                  <a:pt x="21209488" y="15671060"/>
                </a:lnTo>
                <a:lnTo>
                  <a:pt x="0" y="15671060"/>
                </a:lnTo>
                <a:lnTo>
                  <a:pt x="0" y="0"/>
                </a:lnTo>
                <a:close/>
              </a:path>
            </a:pathLst>
          </a:custGeom>
          <a:blipFill>
            <a:blip r:embed="rId2"/>
            <a:stretch>
              <a:fillRect t="-17670" b="-17670"/>
            </a:stretch>
          </a:blipFill>
        </p:spPr>
        <p:txBody>
          <a:bodyPr/>
          <a:lstStyle/>
          <a:p>
            <a:endParaRPr lang="en-US"/>
          </a:p>
        </p:txBody>
      </p:sp>
      <p:sp>
        <p:nvSpPr>
          <p:cNvPr id="3" name="TextBox 3"/>
          <p:cNvSpPr txBox="1"/>
          <p:nvPr/>
        </p:nvSpPr>
        <p:spPr>
          <a:xfrm>
            <a:off x="3824945" y="379122"/>
            <a:ext cx="10067797" cy="649578"/>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Giới thiệu về RED</a:t>
            </a:r>
          </a:p>
        </p:txBody>
      </p:sp>
      <p:sp>
        <p:nvSpPr>
          <p:cNvPr id="4" name="TextBox 4"/>
          <p:cNvSpPr txBox="1"/>
          <p:nvPr/>
        </p:nvSpPr>
        <p:spPr>
          <a:xfrm>
            <a:off x="574647" y="1660835"/>
            <a:ext cx="17138706" cy="6905671"/>
          </a:xfrm>
          <a:prstGeom prst="rect">
            <a:avLst/>
          </a:prstGeom>
        </p:spPr>
        <p:txBody>
          <a:bodyPr lIns="0" tIns="0" rIns="0" bIns="0" rtlCol="0" anchor="t">
            <a:spAutoFit/>
          </a:bodyPr>
          <a:lstStyle/>
          <a:p>
            <a:pPr marL="690881" lvl="1" indent="-345440" algn="l">
              <a:lnSpc>
                <a:spcPts val="6912"/>
              </a:lnSpc>
              <a:buFont typeface="Arial"/>
              <a:buChar char="•"/>
            </a:pPr>
            <a:r>
              <a:rPr lang="en-US" sz="3200" b="1">
                <a:solidFill>
                  <a:srgbClr val="000000"/>
                </a:solidFill>
                <a:latin typeface="Muli Bold"/>
                <a:ea typeface="Muli Bold"/>
                <a:cs typeface="Muli Bold"/>
                <a:sym typeface="Muli Bold"/>
              </a:rPr>
              <a:t>RED</a:t>
            </a:r>
            <a:r>
              <a:rPr lang="en-US" sz="3200">
                <a:solidFill>
                  <a:srgbClr val="000000"/>
                </a:solidFill>
                <a:latin typeface="Muli"/>
                <a:ea typeface="Muli"/>
                <a:cs typeface="Muli"/>
                <a:sym typeface="Muli"/>
              </a:rPr>
              <a:t> là hàng đợi chủ động (Active Queue Management - AQM), được thiết kế để </a:t>
            </a:r>
            <a:r>
              <a:rPr lang="en-US" sz="3200" b="1">
                <a:solidFill>
                  <a:srgbClr val="000000"/>
                </a:solidFill>
                <a:latin typeface="Muli Bold"/>
                <a:ea typeface="Muli Bold"/>
                <a:cs typeface="Muli Bold"/>
                <a:sym typeface="Muli Bold"/>
              </a:rPr>
              <a:t>phát hiện và xử lý tắc nghẽn sớm</a:t>
            </a:r>
            <a:r>
              <a:rPr lang="en-US" sz="3200">
                <a:solidFill>
                  <a:srgbClr val="000000"/>
                </a:solidFill>
                <a:latin typeface="Muli"/>
                <a:ea typeface="Muli"/>
                <a:cs typeface="Muli"/>
                <a:sym typeface="Muli"/>
              </a:rPr>
              <a:t> trước khi hàng đợi đầy.</a:t>
            </a:r>
          </a:p>
          <a:p>
            <a:pPr marL="690881" lvl="1" indent="-345440" algn="l">
              <a:lnSpc>
                <a:spcPts val="6912"/>
              </a:lnSpc>
              <a:buFont typeface="Arial"/>
              <a:buChar char="•"/>
            </a:pPr>
            <a:r>
              <a:rPr lang="en-US" sz="3200">
                <a:solidFill>
                  <a:srgbClr val="000000"/>
                </a:solidFill>
                <a:latin typeface="Muli"/>
                <a:ea typeface="Muli"/>
                <a:cs typeface="Muli"/>
                <a:sym typeface="Muli"/>
              </a:rPr>
              <a:t>Khi hàng đợi bắt đầu tăng, RED </a:t>
            </a:r>
            <a:r>
              <a:rPr lang="en-US" sz="3200" b="1">
                <a:solidFill>
                  <a:srgbClr val="000000"/>
                </a:solidFill>
                <a:latin typeface="Muli Bold"/>
                <a:ea typeface="Muli Bold"/>
                <a:cs typeface="Muli Bold"/>
                <a:sym typeface="Muli Bold"/>
              </a:rPr>
              <a:t>ngẫu nhiên loại bỏ hoặc đánh dấu (ECN)</a:t>
            </a:r>
            <a:r>
              <a:rPr lang="en-US" sz="3200">
                <a:solidFill>
                  <a:srgbClr val="000000"/>
                </a:solidFill>
                <a:latin typeface="Muli"/>
                <a:ea typeface="Muli"/>
                <a:cs typeface="Muli"/>
                <a:sym typeface="Muli"/>
              </a:rPr>
              <a:t> một số gói tin để báo hiệu cho TCP giảm tốc độ gửi.</a:t>
            </a:r>
          </a:p>
          <a:p>
            <a:pPr marL="690881" lvl="1" indent="-345440" algn="l">
              <a:lnSpc>
                <a:spcPts val="6912"/>
              </a:lnSpc>
              <a:buFont typeface="Arial"/>
              <a:buChar char="•"/>
            </a:pPr>
            <a:r>
              <a:rPr lang="en-US" sz="3200" b="1">
                <a:solidFill>
                  <a:srgbClr val="000000"/>
                </a:solidFill>
                <a:latin typeface="Muli Bold"/>
                <a:ea typeface="Muli Bold"/>
                <a:cs typeface="Muli Bold"/>
                <a:sym typeface="Muli Bold"/>
              </a:rPr>
              <a:t>Ưu điểm</a:t>
            </a:r>
            <a:r>
              <a:rPr lang="en-US" sz="3200">
                <a:solidFill>
                  <a:srgbClr val="000000"/>
                </a:solidFill>
                <a:latin typeface="Muli"/>
                <a:ea typeface="Muli"/>
                <a:cs typeface="Muli"/>
                <a:sym typeface="Muli"/>
              </a:rPr>
              <a:t>: </a:t>
            </a:r>
            <a:r>
              <a:rPr lang="en-US" sz="3200" b="1">
                <a:solidFill>
                  <a:srgbClr val="000000"/>
                </a:solidFill>
                <a:latin typeface="Muli Bold"/>
                <a:ea typeface="Muli Bold"/>
                <a:cs typeface="Muli Bold"/>
                <a:sym typeface="Muli Bold"/>
              </a:rPr>
              <a:t>Giảm trễ trung bình, ngăn chặn đồng bộ hóa TCP</a:t>
            </a:r>
            <a:r>
              <a:rPr lang="en-US" sz="3200">
                <a:solidFill>
                  <a:srgbClr val="000000"/>
                </a:solidFill>
                <a:latin typeface="Muli"/>
                <a:ea typeface="Muli"/>
                <a:cs typeface="Muli"/>
                <a:sym typeface="Muli"/>
              </a:rPr>
              <a:t>, và cải thiện thông lượng tổng thể.</a:t>
            </a:r>
          </a:p>
          <a:p>
            <a:pPr marL="690881" lvl="1" indent="-345440" algn="l">
              <a:lnSpc>
                <a:spcPts val="6912"/>
              </a:lnSpc>
              <a:buFont typeface="Arial"/>
              <a:buChar char="•"/>
            </a:pPr>
            <a:r>
              <a:rPr lang="en-US" sz="3200" b="1">
                <a:solidFill>
                  <a:srgbClr val="000000"/>
                </a:solidFill>
                <a:latin typeface="Muli Bold"/>
                <a:ea typeface="Muli Bold"/>
                <a:cs typeface="Muli Bold"/>
                <a:sym typeface="Muli Bold"/>
              </a:rPr>
              <a:t>Nhược điểm</a:t>
            </a:r>
            <a:r>
              <a:rPr lang="en-US" sz="3200">
                <a:solidFill>
                  <a:srgbClr val="000000"/>
                </a:solidFill>
                <a:latin typeface="Muli"/>
                <a:ea typeface="Muli"/>
                <a:cs typeface="Muli"/>
                <a:sym typeface="Muli"/>
              </a:rPr>
              <a:t>: Cần tinh chỉnh tham số (min/max threshold, weight, mark probability) để đạt hiệu năng tối ưu.</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517834" y="389330"/>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14826857" y="8505307"/>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Freeform 5"/>
          <p:cNvSpPr/>
          <p:nvPr/>
        </p:nvSpPr>
        <p:spPr>
          <a:xfrm>
            <a:off x="17259300" y="45237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grpSp>
        <p:nvGrpSpPr>
          <p:cNvPr id="6" name="Group 6"/>
          <p:cNvGrpSpPr/>
          <p:nvPr/>
        </p:nvGrpSpPr>
        <p:grpSpPr>
          <a:xfrm>
            <a:off x="3959374" y="3649907"/>
            <a:ext cx="9401912" cy="2607619"/>
            <a:chOff x="0" y="0"/>
            <a:chExt cx="10149874" cy="2815067"/>
          </a:xfrm>
        </p:grpSpPr>
        <p:sp>
          <p:nvSpPr>
            <p:cNvPr id="7" name="Freeform 7"/>
            <p:cNvSpPr/>
            <p:nvPr/>
          </p:nvSpPr>
          <p:spPr>
            <a:xfrm>
              <a:off x="0" y="0"/>
              <a:ext cx="10149874" cy="2815067"/>
            </a:xfrm>
            <a:custGeom>
              <a:avLst/>
              <a:gdLst/>
              <a:ahLst/>
              <a:cxnLst/>
              <a:rect l="l" t="t" r="r" b="b"/>
              <a:pathLst>
                <a:path w="10149874" h="2815067">
                  <a:moveTo>
                    <a:pt x="0" y="0"/>
                  </a:moveTo>
                  <a:lnTo>
                    <a:pt x="10149874" y="0"/>
                  </a:lnTo>
                  <a:lnTo>
                    <a:pt x="10149874" y="2815067"/>
                  </a:lnTo>
                  <a:lnTo>
                    <a:pt x="0" y="2815067"/>
                  </a:lnTo>
                  <a:close/>
                </a:path>
              </a:pathLst>
            </a:custGeom>
            <a:solidFill>
              <a:srgbClr val="FFFFFF"/>
            </a:solidFill>
          </p:spPr>
          <p:txBody>
            <a:bodyPr/>
            <a:lstStyle/>
            <a:p>
              <a:endParaRPr lang="en-US"/>
            </a:p>
          </p:txBody>
        </p:sp>
      </p:grpSp>
      <p:sp>
        <p:nvSpPr>
          <p:cNvPr id="8" name="TextBox 8"/>
          <p:cNvSpPr txBox="1"/>
          <p:nvPr/>
        </p:nvSpPr>
        <p:spPr>
          <a:xfrm>
            <a:off x="4361227" y="4339122"/>
            <a:ext cx="9000059" cy="1219664"/>
          </a:xfrm>
          <a:prstGeom prst="rect">
            <a:avLst/>
          </a:prstGeom>
        </p:spPr>
        <p:txBody>
          <a:bodyPr lIns="0" tIns="0" rIns="0" bIns="0" rtlCol="0" anchor="t">
            <a:spAutoFit/>
          </a:bodyPr>
          <a:lstStyle/>
          <a:p>
            <a:pPr algn="ctr">
              <a:lnSpc>
                <a:spcPts val="9528"/>
              </a:lnSpc>
            </a:pPr>
            <a:r>
              <a:rPr lang="en-US" sz="7940" b="1">
                <a:solidFill>
                  <a:srgbClr val="003EA8"/>
                </a:solidFill>
                <a:latin typeface="Muli Bold"/>
                <a:ea typeface="Muli Bold"/>
                <a:cs typeface="Muli Bold"/>
                <a:sym typeface="Muli Bold"/>
              </a:rPr>
              <a:t>Dữ liệu tổng quan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17259300" y="45237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910556" y="768941"/>
            <a:ext cx="15541591" cy="4099095"/>
          </a:xfrm>
          <a:custGeom>
            <a:avLst/>
            <a:gdLst/>
            <a:ahLst/>
            <a:cxnLst/>
            <a:rect l="l" t="t" r="r" b="b"/>
            <a:pathLst>
              <a:path w="15541591" h="4099095">
                <a:moveTo>
                  <a:pt x="0" y="0"/>
                </a:moveTo>
                <a:lnTo>
                  <a:pt x="15541591" y="0"/>
                </a:lnTo>
                <a:lnTo>
                  <a:pt x="15541591" y="4099095"/>
                </a:lnTo>
                <a:lnTo>
                  <a:pt x="0" y="4099095"/>
                </a:lnTo>
                <a:lnTo>
                  <a:pt x="0" y="0"/>
                </a:lnTo>
                <a:close/>
              </a:path>
            </a:pathLst>
          </a:custGeom>
          <a:blipFill>
            <a:blip r:embed="rId5"/>
            <a:stretch>
              <a:fillRect/>
            </a:stretch>
          </a:blipFill>
        </p:spPr>
        <p:txBody>
          <a:bodyPr/>
          <a:lstStyle/>
          <a:p>
            <a:endParaRPr lang="en-US"/>
          </a:p>
        </p:txBody>
      </p:sp>
      <p:sp>
        <p:nvSpPr>
          <p:cNvPr id="5" name="Freeform 5"/>
          <p:cNvSpPr/>
          <p:nvPr/>
        </p:nvSpPr>
        <p:spPr>
          <a:xfrm>
            <a:off x="1028700" y="5563139"/>
            <a:ext cx="15423447" cy="4048655"/>
          </a:xfrm>
          <a:custGeom>
            <a:avLst/>
            <a:gdLst/>
            <a:ahLst/>
            <a:cxnLst/>
            <a:rect l="l" t="t" r="r" b="b"/>
            <a:pathLst>
              <a:path w="15423447" h="4048655">
                <a:moveTo>
                  <a:pt x="0" y="0"/>
                </a:moveTo>
                <a:lnTo>
                  <a:pt x="15423447" y="0"/>
                </a:lnTo>
                <a:lnTo>
                  <a:pt x="15423447" y="4048655"/>
                </a:lnTo>
                <a:lnTo>
                  <a:pt x="0" y="4048655"/>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17259300" y="45237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817965" y="599373"/>
            <a:ext cx="15509528" cy="4284507"/>
          </a:xfrm>
          <a:custGeom>
            <a:avLst/>
            <a:gdLst/>
            <a:ahLst/>
            <a:cxnLst/>
            <a:rect l="l" t="t" r="r" b="b"/>
            <a:pathLst>
              <a:path w="15509528" h="4284507">
                <a:moveTo>
                  <a:pt x="0" y="0"/>
                </a:moveTo>
                <a:lnTo>
                  <a:pt x="15509528" y="0"/>
                </a:lnTo>
                <a:lnTo>
                  <a:pt x="15509528" y="4284507"/>
                </a:lnTo>
                <a:lnTo>
                  <a:pt x="0" y="4284507"/>
                </a:lnTo>
                <a:lnTo>
                  <a:pt x="0" y="0"/>
                </a:lnTo>
                <a:close/>
              </a:path>
            </a:pathLst>
          </a:custGeom>
          <a:blipFill>
            <a:blip r:embed="rId5"/>
            <a:stretch>
              <a:fillRect/>
            </a:stretch>
          </a:blipFill>
        </p:spPr>
        <p:txBody>
          <a:bodyPr/>
          <a:lstStyle/>
          <a:p>
            <a:endParaRPr lang="en-US"/>
          </a:p>
        </p:txBody>
      </p:sp>
      <p:sp>
        <p:nvSpPr>
          <p:cNvPr id="5" name="Freeform 5"/>
          <p:cNvSpPr/>
          <p:nvPr/>
        </p:nvSpPr>
        <p:spPr>
          <a:xfrm>
            <a:off x="817965" y="5617313"/>
            <a:ext cx="15509528" cy="4129412"/>
          </a:xfrm>
          <a:custGeom>
            <a:avLst/>
            <a:gdLst/>
            <a:ahLst/>
            <a:cxnLst/>
            <a:rect l="l" t="t" r="r" b="b"/>
            <a:pathLst>
              <a:path w="15509528" h="4129412">
                <a:moveTo>
                  <a:pt x="0" y="0"/>
                </a:moveTo>
                <a:lnTo>
                  <a:pt x="15509528" y="0"/>
                </a:lnTo>
                <a:lnTo>
                  <a:pt x="15509528" y="4129411"/>
                </a:lnTo>
                <a:lnTo>
                  <a:pt x="0" y="4129411"/>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17259300" y="45237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817965" y="301643"/>
            <a:ext cx="14822514" cy="4576451"/>
          </a:xfrm>
          <a:custGeom>
            <a:avLst/>
            <a:gdLst/>
            <a:ahLst/>
            <a:cxnLst/>
            <a:rect l="l" t="t" r="r" b="b"/>
            <a:pathLst>
              <a:path w="14822514" h="4576451">
                <a:moveTo>
                  <a:pt x="0" y="0"/>
                </a:moveTo>
                <a:lnTo>
                  <a:pt x="14822514" y="0"/>
                </a:lnTo>
                <a:lnTo>
                  <a:pt x="14822514" y="4576451"/>
                </a:lnTo>
                <a:lnTo>
                  <a:pt x="0" y="4576451"/>
                </a:lnTo>
                <a:lnTo>
                  <a:pt x="0" y="0"/>
                </a:lnTo>
                <a:close/>
              </a:path>
            </a:pathLst>
          </a:custGeom>
          <a:blipFill>
            <a:blip r:embed="rId5"/>
            <a:stretch>
              <a:fillRect/>
            </a:stretch>
          </a:blipFill>
        </p:spPr>
        <p:txBody>
          <a:bodyPr/>
          <a:lstStyle/>
          <a:p>
            <a:endParaRPr lang="en-US"/>
          </a:p>
        </p:txBody>
      </p:sp>
      <p:sp>
        <p:nvSpPr>
          <p:cNvPr id="5" name="Freeform 5"/>
          <p:cNvSpPr/>
          <p:nvPr/>
        </p:nvSpPr>
        <p:spPr>
          <a:xfrm>
            <a:off x="817965" y="5288586"/>
            <a:ext cx="14822514" cy="4539395"/>
          </a:xfrm>
          <a:custGeom>
            <a:avLst/>
            <a:gdLst/>
            <a:ahLst/>
            <a:cxnLst/>
            <a:rect l="l" t="t" r="r" b="b"/>
            <a:pathLst>
              <a:path w="14822514" h="4539395">
                <a:moveTo>
                  <a:pt x="0" y="0"/>
                </a:moveTo>
                <a:lnTo>
                  <a:pt x="14822514" y="0"/>
                </a:lnTo>
                <a:lnTo>
                  <a:pt x="14822514" y="4539394"/>
                </a:lnTo>
                <a:lnTo>
                  <a:pt x="0" y="4539394"/>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7345695" y="158885"/>
            <a:ext cx="3558976" cy="758546"/>
            <a:chOff x="0" y="0"/>
            <a:chExt cx="5997128" cy="1278204"/>
          </a:xfrm>
        </p:grpSpPr>
        <p:sp>
          <p:nvSpPr>
            <p:cNvPr id="4" name="Freeform 4"/>
            <p:cNvSpPr/>
            <p:nvPr/>
          </p:nvSpPr>
          <p:spPr>
            <a:xfrm>
              <a:off x="0" y="0"/>
              <a:ext cx="5997129" cy="1278204"/>
            </a:xfrm>
            <a:custGeom>
              <a:avLst/>
              <a:gdLst/>
              <a:ahLst/>
              <a:cxnLst/>
              <a:rect l="l" t="t" r="r" b="b"/>
              <a:pathLst>
                <a:path w="5997129" h="1278204">
                  <a:moveTo>
                    <a:pt x="0" y="0"/>
                  </a:moveTo>
                  <a:lnTo>
                    <a:pt x="5997129" y="0"/>
                  </a:lnTo>
                  <a:lnTo>
                    <a:pt x="5997129" y="1278204"/>
                  </a:lnTo>
                  <a:lnTo>
                    <a:pt x="0" y="1278204"/>
                  </a:lnTo>
                  <a:close/>
                </a:path>
              </a:pathLst>
            </a:custGeom>
            <a:solidFill>
              <a:srgbClr val="FFFFFF"/>
            </a:solidFill>
          </p:spPr>
          <p:txBody>
            <a:bodyPr/>
            <a:lstStyle/>
            <a:p>
              <a:endParaRPr lang="en-US"/>
            </a:p>
          </p:txBody>
        </p:sp>
      </p:grpSp>
      <p:graphicFrame>
        <p:nvGraphicFramePr>
          <p:cNvPr id="5" name="Table 5"/>
          <p:cNvGraphicFramePr>
            <a:graphicFrameLocks noGrp="1"/>
          </p:cNvGraphicFramePr>
          <p:nvPr/>
        </p:nvGraphicFramePr>
        <p:xfrm>
          <a:off x="819925" y="3061568"/>
          <a:ext cx="16439375" cy="5229225"/>
        </p:xfrm>
        <a:graphic>
          <a:graphicData uri="http://schemas.openxmlformats.org/drawingml/2006/table">
            <a:tbl>
              <a:tblPr/>
              <a:tblGrid>
                <a:gridCol w="5494348">
                  <a:extLst>
                    <a:ext uri="{9D8B030D-6E8A-4147-A177-3AD203B41FA5}">
                      <a16:colId xmlns:a16="http://schemas.microsoft.com/office/drawing/2014/main" val="20000"/>
                    </a:ext>
                  </a:extLst>
                </a:gridCol>
                <a:gridCol w="5494348">
                  <a:extLst>
                    <a:ext uri="{9D8B030D-6E8A-4147-A177-3AD203B41FA5}">
                      <a16:colId xmlns:a16="http://schemas.microsoft.com/office/drawing/2014/main" val="20001"/>
                    </a:ext>
                  </a:extLst>
                </a:gridCol>
                <a:gridCol w="5450679">
                  <a:extLst>
                    <a:ext uri="{9D8B030D-6E8A-4147-A177-3AD203B41FA5}">
                      <a16:colId xmlns:a16="http://schemas.microsoft.com/office/drawing/2014/main" val="20002"/>
                    </a:ext>
                  </a:extLst>
                </a:gridCol>
              </a:tblGrid>
              <a:tr h="1028700">
                <a:tc>
                  <a:txBody>
                    <a:bodyPr/>
                    <a:lstStyle/>
                    <a:p>
                      <a:pPr algn="ctr">
                        <a:lnSpc>
                          <a:spcPts val="4200"/>
                        </a:lnSpc>
                        <a:defRPr/>
                      </a:pPr>
                      <a:r>
                        <a:rPr lang="en-US" sz="3000" b="1">
                          <a:solidFill>
                            <a:srgbClr val="000000"/>
                          </a:solidFill>
                          <a:latin typeface="Cabin Bold"/>
                          <a:ea typeface="Cabin Bold"/>
                          <a:cs typeface="Cabin Bold"/>
                          <a:sym typeface="Cabin Bold"/>
                        </a:rPr>
                        <a:t>Tên</a:t>
                      </a:r>
                      <a:endParaRPr lang="en-US" sz="1100"/>
                    </a:p>
                  </a:txBody>
                  <a:tcPr marL="190500" marR="190500" marT="190500" marB="190500" anchor="ctr">
                    <a:lnL w="0" cap="flat" cmpd="sng" algn="ctr">
                      <a:solidFill>
                        <a:srgbClr val="FFFFFF"/>
                      </a:solidFill>
                      <a:prstDash val="solid"/>
                      <a:round/>
                      <a:headEnd type="none" w="med" len="med"/>
                      <a:tailEnd type="none" w="med" len="med"/>
                    </a:lnL>
                    <a:lnR w="19050" cap="flat" cmpd="sng" algn="ctr">
                      <a:solidFill>
                        <a:srgbClr val="CCCCCC"/>
                      </a:solidFill>
                      <a:prstDash val="solid"/>
                      <a:round/>
                      <a:headEnd type="none" w="med" len="med"/>
                      <a:tailEnd type="none" w="med" len="med"/>
                    </a:lnR>
                    <a:lnT w="0" cap="flat" cmpd="sng" algn="ctr">
                      <a:solidFill>
                        <a:srgbClr val="FFFFFF"/>
                      </a:solidFill>
                      <a:prstDash val="solid"/>
                      <a:round/>
                      <a:headEnd type="none" w="med" len="med"/>
                      <a:tailEnd type="none" w="med" len="med"/>
                    </a:lnT>
                    <a:lnB w="19050" cap="flat" cmpd="sng" algn="ctr">
                      <a:solidFill>
                        <a:srgbClr val="CCCCCC"/>
                      </a:solidFill>
                      <a:prstDash val="solid"/>
                      <a:round/>
                      <a:headEnd type="none" w="med" len="med"/>
                      <a:tailEnd type="none" w="med" len="med"/>
                    </a:lnB>
                    <a:solidFill>
                      <a:srgbClr val="FFFFFF"/>
                    </a:solidFill>
                  </a:tcPr>
                </a:tc>
                <a:tc>
                  <a:txBody>
                    <a:bodyPr/>
                    <a:lstStyle/>
                    <a:p>
                      <a:pPr algn="ctr">
                        <a:lnSpc>
                          <a:spcPts val="4200"/>
                        </a:lnSpc>
                        <a:defRPr/>
                      </a:pPr>
                      <a:r>
                        <a:rPr lang="en-US" sz="3000" b="1">
                          <a:solidFill>
                            <a:srgbClr val="000000"/>
                          </a:solidFill>
                          <a:latin typeface="Cabin Bold"/>
                          <a:ea typeface="Cabin Bold"/>
                          <a:cs typeface="Cabin Bold"/>
                          <a:sym typeface="Cabin Bold"/>
                        </a:rPr>
                        <a:t>MSSV</a:t>
                      </a:r>
                      <a:endParaRPr lang="en-US" sz="1100"/>
                    </a:p>
                  </a:txBody>
                  <a:tcPr marL="190500" marR="190500" marT="190500" marB="190500" anchor="ctr">
                    <a:lnL w="19050" cap="flat" cmpd="sng" algn="ctr">
                      <a:solidFill>
                        <a:srgbClr val="CCCCCC"/>
                      </a:solidFill>
                      <a:prstDash val="solid"/>
                      <a:round/>
                      <a:headEnd type="none" w="med" len="med"/>
                      <a:tailEnd type="none" w="med" len="med"/>
                    </a:lnL>
                    <a:lnR w="19050" cap="flat" cmpd="sng" algn="ctr">
                      <a:solidFill>
                        <a:srgbClr val="CCCCCC"/>
                      </a:solidFill>
                      <a:prstDash val="solid"/>
                      <a:round/>
                      <a:headEnd type="none" w="med" len="med"/>
                      <a:tailEnd type="none" w="med" len="med"/>
                    </a:lnR>
                    <a:lnT w="0" cap="flat" cmpd="sng" algn="ctr">
                      <a:solidFill>
                        <a:srgbClr val="FFFFFF"/>
                      </a:solidFill>
                      <a:prstDash val="solid"/>
                      <a:round/>
                      <a:headEnd type="none" w="med" len="med"/>
                      <a:tailEnd type="none" w="med" len="med"/>
                    </a:lnT>
                    <a:lnB w="19050" cap="flat" cmpd="sng" algn="ctr">
                      <a:solidFill>
                        <a:srgbClr val="CCCCCC"/>
                      </a:solidFill>
                      <a:prstDash val="solid"/>
                      <a:round/>
                      <a:headEnd type="none" w="med" len="med"/>
                      <a:tailEnd type="none" w="med" len="med"/>
                    </a:lnB>
                    <a:solidFill>
                      <a:srgbClr val="FFFFFF"/>
                    </a:solidFill>
                  </a:tcPr>
                </a:tc>
                <a:tc>
                  <a:txBody>
                    <a:bodyPr/>
                    <a:lstStyle/>
                    <a:p>
                      <a:pPr algn="ctr">
                        <a:lnSpc>
                          <a:spcPts val="4200"/>
                        </a:lnSpc>
                        <a:defRPr/>
                      </a:pPr>
                      <a:r>
                        <a:rPr lang="en-US" sz="3000" b="1">
                          <a:solidFill>
                            <a:srgbClr val="000000"/>
                          </a:solidFill>
                          <a:latin typeface="Cabin Bold"/>
                          <a:ea typeface="Cabin Bold"/>
                          <a:cs typeface="Cabin Bold"/>
                          <a:sym typeface="Cabin Bold"/>
                        </a:rPr>
                        <a:t>Phân công</a:t>
                      </a:r>
                      <a:endParaRPr lang="en-US" sz="1100"/>
                    </a:p>
                  </a:txBody>
                  <a:tcPr marL="190500" marR="190500" marT="190500" marB="190500" anchor="ctr">
                    <a:lnL w="19050" cap="flat" cmpd="sng" algn="ctr">
                      <a:solidFill>
                        <a:srgbClr val="CCCCCC"/>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190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2098929">
                <a:tc>
                  <a:txBody>
                    <a:bodyPr/>
                    <a:lstStyle/>
                    <a:p>
                      <a:pPr algn="ctr">
                        <a:lnSpc>
                          <a:spcPts val="4200"/>
                        </a:lnSpc>
                        <a:defRPr/>
                      </a:pPr>
                      <a:r>
                        <a:rPr lang="en-US" sz="3000" b="1">
                          <a:solidFill>
                            <a:srgbClr val="000000"/>
                          </a:solidFill>
                          <a:latin typeface="Cabin Bold"/>
                          <a:ea typeface="Cabin Bold"/>
                          <a:cs typeface="Cabin Bold"/>
                          <a:sym typeface="Cabin Bold"/>
                        </a:rPr>
                        <a:t>Nguyễn Thanh Tùng</a:t>
                      </a:r>
                      <a:endParaRPr lang="en-US" sz="1100"/>
                    </a:p>
                  </a:txBody>
                  <a:tcPr marL="190500" marR="190500" marT="190500" marB="190500" anchor="ctr">
                    <a:lnL w="0" cap="flat" cmpd="sng" algn="ctr">
                      <a:solidFill>
                        <a:srgbClr val="FFFFFF"/>
                      </a:solidFill>
                      <a:prstDash val="solid"/>
                      <a:round/>
                      <a:headEnd type="none" w="med" len="med"/>
                      <a:tailEnd type="none" w="med" len="med"/>
                    </a:lnL>
                    <a:lnR w="19050" cap="flat" cmpd="sng" algn="ctr">
                      <a:solidFill>
                        <a:srgbClr val="CCCCCC"/>
                      </a:solidFill>
                      <a:prstDash val="solid"/>
                      <a:round/>
                      <a:headEnd type="none" w="med" len="med"/>
                      <a:tailEnd type="none" w="med" len="med"/>
                    </a:lnR>
                    <a:lnT w="19050" cap="flat" cmpd="sng" algn="ctr">
                      <a:solidFill>
                        <a:srgbClr val="CCCCCC"/>
                      </a:solidFill>
                      <a:prstDash val="solid"/>
                      <a:round/>
                      <a:headEnd type="none" w="med" len="med"/>
                      <a:tailEnd type="none" w="med" len="med"/>
                    </a:lnT>
                    <a:lnB w="19050" cap="flat" cmpd="sng" algn="ctr">
                      <a:solidFill>
                        <a:srgbClr val="CCCCCC"/>
                      </a:solidFill>
                      <a:prstDash val="solid"/>
                      <a:round/>
                      <a:headEnd type="none" w="med" len="med"/>
                      <a:tailEnd type="none" w="med" len="med"/>
                    </a:lnB>
                    <a:solidFill>
                      <a:srgbClr val="FFFFFF"/>
                    </a:solidFill>
                  </a:tcPr>
                </a:tc>
                <a:tc>
                  <a:txBody>
                    <a:bodyPr/>
                    <a:lstStyle/>
                    <a:p>
                      <a:pPr algn="ctr">
                        <a:lnSpc>
                          <a:spcPts val="4200"/>
                        </a:lnSpc>
                        <a:defRPr/>
                      </a:pPr>
                      <a:r>
                        <a:rPr lang="en-US" sz="3000" b="1">
                          <a:solidFill>
                            <a:srgbClr val="000000"/>
                          </a:solidFill>
                          <a:latin typeface="Cabin Bold"/>
                          <a:ea typeface="Cabin Bold"/>
                          <a:cs typeface="Cabin Bold"/>
                          <a:sym typeface="Cabin Bold"/>
                        </a:rPr>
                        <a:t>23521744</a:t>
                      </a:r>
                      <a:endParaRPr lang="en-US" sz="1100"/>
                    </a:p>
                  </a:txBody>
                  <a:tcPr marL="190500" marR="190500" marT="190500" marB="190500" anchor="ctr">
                    <a:lnL w="19050" cap="flat" cmpd="sng" algn="ctr">
                      <a:solidFill>
                        <a:srgbClr val="CCCCCC"/>
                      </a:solidFill>
                      <a:prstDash val="solid"/>
                      <a:round/>
                      <a:headEnd type="none" w="med" len="med"/>
                      <a:tailEnd type="none" w="med" len="med"/>
                    </a:lnL>
                    <a:lnR w="19050" cap="flat" cmpd="sng" algn="ctr">
                      <a:solidFill>
                        <a:srgbClr val="CCCCCC"/>
                      </a:solidFill>
                      <a:prstDash val="solid"/>
                      <a:round/>
                      <a:headEnd type="none" w="med" len="med"/>
                      <a:tailEnd type="none" w="med" len="med"/>
                    </a:lnR>
                    <a:lnT w="19050" cap="flat" cmpd="sng" algn="ctr">
                      <a:solidFill>
                        <a:srgbClr val="CCCCCC"/>
                      </a:solidFill>
                      <a:prstDash val="solid"/>
                      <a:round/>
                      <a:headEnd type="none" w="med" len="med"/>
                      <a:tailEnd type="none" w="med" len="med"/>
                    </a:lnT>
                    <a:lnB w="19050" cap="flat" cmpd="sng" algn="ctr">
                      <a:solidFill>
                        <a:srgbClr val="CCCCCC"/>
                      </a:solidFill>
                      <a:prstDash val="solid"/>
                      <a:round/>
                      <a:headEnd type="none" w="med" len="med"/>
                      <a:tailEnd type="none" w="med" len="med"/>
                    </a:lnB>
                    <a:solidFill>
                      <a:srgbClr val="FFFFFF"/>
                    </a:solidFill>
                  </a:tcPr>
                </a:tc>
                <a:tc>
                  <a:txBody>
                    <a:bodyPr/>
                    <a:lstStyle/>
                    <a:p>
                      <a:pPr algn="ctr">
                        <a:lnSpc>
                          <a:spcPts val="4200"/>
                        </a:lnSpc>
                        <a:defRPr/>
                      </a:pPr>
                      <a:r>
                        <a:rPr lang="en-US" sz="3000" b="1">
                          <a:solidFill>
                            <a:srgbClr val="000000"/>
                          </a:solidFill>
                          <a:latin typeface="Cabin Bold"/>
                          <a:ea typeface="Cabin Bold"/>
                          <a:cs typeface="Cabin Bold"/>
                          <a:sym typeface="Cabin Bold"/>
                        </a:rPr>
                        <a:t>Triển khai các kịch bản trên qdisc pfifo/RED</a:t>
                      </a:r>
                      <a:endParaRPr lang="en-US" sz="1100"/>
                    </a:p>
                  </a:txBody>
                  <a:tcPr marL="190500" marR="190500" marT="190500" marB="190500" anchor="ctr">
                    <a:lnL w="19050" cap="flat" cmpd="sng" algn="ctr">
                      <a:solidFill>
                        <a:srgbClr val="CCCCCC"/>
                      </a:solidFill>
                      <a:prstDash val="solid"/>
                      <a:round/>
                      <a:headEnd type="none" w="med" len="med"/>
                      <a:tailEnd type="none" w="med" len="med"/>
                    </a:lnL>
                    <a:lnR w="0" cap="flat" cmpd="sng" algn="ctr">
                      <a:solidFill>
                        <a:srgbClr val="FFFFFF"/>
                      </a:solidFill>
                      <a:prstDash val="solid"/>
                      <a:round/>
                      <a:headEnd type="none" w="med" len="med"/>
                      <a:tailEnd type="none" w="med" len="med"/>
                    </a:lnR>
                    <a:lnT w="19050" cap="flat" cmpd="sng" algn="ctr">
                      <a:solidFill>
                        <a:srgbClr val="CCCCCC"/>
                      </a:solidFill>
                      <a:prstDash val="solid"/>
                      <a:round/>
                      <a:headEnd type="none" w="med" len="med"/>
                      <a:tailEnd type="none" w="med" len="med"/>
                    </a:lnT>
                    <a:lnB w="19050" cap="flat" cmpd="sng" algn="ctr">
                      <a:solidFill>
                        <a:srgbClr val="CCCCCC"/>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101596">
                <a:tc>
                  <a:txBody>
                    <a:bodyPr/>
                    <a:lstStyle/>
                    <a:p>
                      <a:pPr algn="ctr">
                        <a:lnSpc>
                          <a:spcPts val="4200"/>
                        </a:lnSpc>
                        <a:defRPr/>
                      </a:pPr>
                      <a:r>
                        <a:rPr lang="en-US" sz="3000" b="1">
                          <a:solidFill>
                            <a:srgbClr val="000000"/>
                          </a:solidFill>
                          <a:latin typeface="Cabin Bold"/>
                          <a:ea typeface="Cabin Bold"/>
                          <a:cs typeface="Cabin Bold"/>
                          <a:sym typeface="Cabin Bold"/>
                        </a:rPr>
                        <a:t>Đỗ Đức Minh Triết</a:t>
                      </a:r>
                      <a:endParaRPr lang="en-US" sz="1100"/>
                    </a:p>
                  </a:txBody>
                  <a:tcPr marL="190500" marR="190500" marT="190500" marB="190500" anchor="ctr">
                    <a:lnL w="0" cap="flat" cmpd="sng" algn="ctr">
                      <a:solidFill>
                        <a:srgbClr val="FFFFFF"/>
                      </a:solidFill>
                      <a:prstDash val="solid"/>
                      <a:round/>
                      <a:headEnd type="none" w="med" len="med"/>
                      <a:tailEnd type="none" w="med" len="med"/>
                    </a:lnL>
                    <a:lnR w="19050" cap="flat" cmpd="sng" algn="ctr">
                      <a:solidFill>
                        <a:srgbClr val="CCCCCC"/>
                      </a:solidFill>
                      <a:prstDash val="solid"/>
                      <a:round/>
                      <a:headEnd type="none" w="med" len="med"/>
                      <a:tailEnd type="none" w="med" len="med"/>
                    </a:lnR>
                    <a:lnT w="19050" cap="flat" cmpd="sng" algn="ctr">
                      <a:solidFill>
                        <a:srgbClr val="CCCCCC"/>
                      </a:solidFill>
                      <a:prstDash val="solid"/>
                      <a:round/>
                      <a:headEnd type="none" w="med" len="med"/>
                      <a:tailEnd type="none" w="med" len="med"/>
                    </a:lnT>
                    <a:lnB w="0" cap="flat" cmpd="sng" algn="ctr">
                      <a:solidFill>
                        <a:srgbClr val="FFFFFF"/>
                      </a:solidFill>
                      <a:prstDash val="solid"/>
                      <a:round/>
                      <a:headEnd type="none" w="med" len="med"/>
                      <a:tailEnd type="none" w="med" len="med"/>
                    </a:lnB>
                    <a:solidFill>
                      <a:srgbClr val="FFFFFF"/>
                    </a:solidFill>
                  </a:tcPr>
                </a:tc>
                <a:tc>
                  <a:txBody>
                    <a:bodyPr/>
                    <a:lstStyle/>
                    <a:p>
                      <a:pPr algn="ctr">
                        <a:lnSpc>
                          <a:spcPts val="4200"/>
                        </a:lnSpc>
                        <a:defRPr/>
                      </a:pPr>
                      <a:r>
                        <a:rPr lang="en-US" sz="3000" b="1">
                          <a:solidFill>
                            <a:srgbClr val="000000"/>
                          </a:solidFill>
                          <a:latin typeface="Cabin Bold"/>
                          <a:ea typeface="Cabin Bold"/>
                          <a:cs typeface="Cabin Bold"/>
                          <a:sym typeface="Cabin Bold"/>
                        </a:rPr>
                        <a:t>23521650</a:t>
                      </a:r>
                      <a:endParaRPr lang="en-US" sz="1100"/>
                    </a:p>
                  </a:txBody>
                  <a:tcPr marL="190500" marR="190500" marT="190500" marB="190500" anchor="ctr">
                    <a:lnL w="19050" cap="flat" cmpd="sng" algn="ctr">
                      <a:solidFill>
                        <a:srgbClr val="CCCCCC"/>
                      </a:solidFill>
                      <a:prstDash val="solid"/>
                      <a:round/>
                      <a:headEnd type="none" w="med" len="med"/>
                      <a:tailEnd type="none" w="med" len="med"/>
                    </a:lnL>
                    <a:lnR w="19050" cap="flat" cmpd="sng" algn="ctr">
                      <a:solidFill>
                        <a:srgbClr val="CCCCCC"/>
                      </a:solidFill>
                      <a:prstDash val="solid"/>
                      <a:round/>
                      <a:headEnd type="none" w="med" len="med"/>
                      <a:tailEnd type="none" w="med" len="med"/>
                    </a:lnR>
                    <a:lnT w="19050" cap="flat" cmpd="sng" algn="ctr">
                      <a:solidFill>
                        <a:srgbClr val="CCCCCC"/>
                      </a:solidFill>
                      <a:prstDash val="solid"/>
                      <a:round/>
                      <a:headEnd type="none" w="med" len="med"/>
                      <a:tailEnd type="none" w="med" len="med"/>
                    </a:lnT>
                    <a:lnB w="0" cap="flat" cmpd="sng" algn="ctr">
                      <a:solidFill>
                        <a:srgbClr val="FFFFFF"/>
                      </a:solidFill>
                      <a:prstDash val="solid"/>
                      <a:round/>
                      <a:headEnd type="none" w="med" len="med"/>
                      <a:tailEnd type="none" w="med" len="med"/>
                    </a:lnB>
                    <a:solidFill>
                      <a:srgbClr val="FFFFFF"/>
                    </a:solidFill>
                  </a:tcPr>
                </a:tc>
                <a:tc>
                  <a:txBody>
                    <a:bodyPr/>
                    <a:lstStyle/>
                    <a:p>
                      <a:pPr algn="ctr">
                        <a:lnSpc>
                          <a:spcPts val="4200"/>
                        </a:lnSpc>
                        <a:defRPr/>
                      </a:pPr>
                      <a:r>
                        <a:rPr lang="en-US" sz="3000" b="1">
                          <a:solidFill>
                            <a:srgbClr val="000000"/>
                          </a:solidFill>
                          <a:latin typeface="Cabin Bold"/>
                          <a:ea typeface="Cabin Bold"/>
                          <a:cs typeface="Cabin Bold"/>
                          <a:sym typeface="Cabin Bold"/>
                        </a:rPr>
                        <a:t>Triển khai các kịch bản trên qdisc fq_codel</a:t>
                      </a:r>
                      <a:endParaRPr lang="en-US" sz="1100"/>
                    </a:p>
                  </a:txBody>
                  <a:tcPr marL="190500" marR="190500" marT="190500" marB="190500" anchor="ctr">
                    <a:lnL w="19050" cap="flat" cmpd="sng" algn="ctr">
                      <a:solidFill>
                        <a:srgbClr val="CCCCCC"/>
                      </a:solidFill>
                      <a:prstDash val="solid"/>
                      <a:round/>
                      <a:headEnd type="none" w="med" len="med"/>
                      <a:tailEnd type="none" w="med" len="med"/>
                    </a:lnL>
                    <a:lnR w="0" cap="flat" cmpd="sng" algn="ctr">
                      <a:solidFill>
                        <a:srgbClr val="FFFFFF"/>
                      </a:solidFill>
                      <a:prstDash val="solid"/>
                      <a:round/>
                      <a:headEnd type="none" w="med" len="med"/>
                      <a:tailEnd type="none" w="med" len="med"/>
                    </a:lnR>
                    <a:lnT w="19050" cap="flat" cmpd="sng" algn="ctr">
                      <a:solidFill>
                        <a:srgbClr val="CCCCCC"/>
                      </a:solidFill>
                      <a:prstDash val="solid"/>
                      <a:round/>
                      <a:headEnd type="none" w="med" len="med"/>
                      <a:tailEnd type="none" w="med" len="med"/>
                    </a:lnT>
                    <a:lnB w="0" cap="flat" cmpd="sng" algn="ctr">
                      <a:solidFill>
                        <a:srgbClr val="FFFFFF"/>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bl>
          </a:graphicData>
        </a:graphic>
      </p:graphicFrame>
      <p:sp>
        <p:nvSpPr>
          <p:cNvPr id="6" name="Freeform 6"/>
          <p:cNvSpPr/>
          <p:nvPr/>
        </p:nvSpPr>
        <p:spPr>
          <a:xfrm>
            <a:off x="12281866" y="-218532"/>
            <a:ext cx="7147788" cy="1728465"/>
          </a:xfrm>
          <a:custGeom>
            <a:avLst/>
            <a:gdLst/>
            <a:ahLst/>
            <a:cxnLst/>
            <a:rect l="l" t="t" r="r" b="b"/>
            <a:pathLst>
              <a:path w="7147788" h="1728465">
                <a:moveTo>
                  <a:pt x="0" y="0"/>
                </a:moveTo>
                <a:lnTo>
                  <a:pt x="7147788" y="0"/>
                </a:lnTo>
                <a:lnTo>
                  <a:pt x="7147788" y="1728465"/>
                </a:lnTo>
                <a:lnTo>
                  <a:pt x="0" y="172846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17578185" y="3361981"/>
            <a:ext cx="573798" cy="822649"/>
          </a:xfrm>
          <a:custGeom>
            <a:avLst/>
            <a:gdLst/>
            <a:ahLst/>
            <a:cxnLst/>
            <a:rect l="l" t="t" r="r" b="b"/>
            <a:pathLst>
              <a:path w="573798" h="822649">
                <a:moveTo>
                  <a:pt x="0" y="0"/>
                </a:moveTo>
                <a:lnTo>
                  <a:pt x="573798" y="0"/>
                </a:lnTo>
                <a:lnTo>
                  <a:pt x="573798" y="822649"/>
                </a:lnTo>
                <a:lnTo>
                  <a:pt x="0" y="82264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a:off x="3318882" y="-411324"/>
            <a:ext cx="573798" cy="822649"/>
          </a:xfrm>
          <a:custGeom>
            <a:avLst/>
            <a:gdLst/>
            <a:ahLst/>
            <a:cxnLst/>
            <a:rect l="l" t="t" r="r" b="b"/>
            <a:pathLst>
              <a:path w="573798" h="822649">
                <a:moveTo>
                  <a:pt x="0" y="0"/>
                </a:moveTo>
                <a:lnTo>
                  <a:pt x="573798" y="0"/>
                </a:lnTo>
                <a:lnTo>
                  <a:pt x="573798" y="822648"/>
                </a:lnTo>
                <a:lnTo>
                  <a:pt x="0" y="82264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Freeform 9"/>
          <p:cNvSpPr/>
          <p:nvPr/>
        </p:nvSpPr>
        <p:spPr>
          <a:xfrm>
            <a:off x="-608297" y="158885"/>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10" name="TextBox 10"/>
          <p:cNvSpPr txBox="1"/>
          <p:nvPr/>
        </p:nvSpPr>
        <p:spPr>
          <a:xfrm>
            <a:off x="2427400" y="321667"/>
            <a:ext cx="13395565" cy="533400"/>
          </a:xfrm>
          <a:prstGeom prst="rect">
            <a:avLst/>
          </a:prstGeom>
        </p:spPr>
        <p:txBody>
          <a:bodyPr lIns="0" tIns="0" rIns="0" bIns="0" rtlCol="0" anchor="t">
            <a:spAutoFit/>
          </a:bodyPr>
          <a:lstStyle/>
          <a:p>
            <a:pPr algn="ctr">
              <a:lnSpc>
                <a:spcPts val="4320"/>
              </a:lnSpc>
            </a:pPr>
            <a:r>
              <a:rPr lang="en-US" sz="3600" b="1">
                <a:solidFill>
                  <a:srgbClr val="003EA8"/>
                </a:solidFill>
                <a:latin typeface="Muli Bold"/>
                <a:ea typeface="Muli Bold"/>
                <a:cs typeface="Muli Bold"/>
                <a:sym typeface="Muli Bold"/>
              </a:rPr>
              <a:t>1. Thành viên</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17259300" y="45237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817965" y="452370"/>
            <a:ext cx="14822514" cy="4539395"/>
          </a:xfrm>
          <a:custGeom>
            <a:avLst/>
            <a:gdLst/>
            <a:ahLst/>
            <a:cxnLst/>
            <a:rect l="l" t="t" r="r" b="b"/>
            <a:pathLst>
              <a:path w="14822514" h="4539395">
                <a:moveTo>
                  <a:pt x="0" y="0"/>
                </a:moveTo>
                <a:lnTo>
                  <a:pt x="14822514" y="0"/>
                </a:lnTo>
                <a:lnTo>
                  <a:pt x="14822514" y="4539395"/>
                </a:lnTo>
                <a:lnTo>
                  <a:pt x="0" y="4539395"/>
                </a:lnTo>
                <a:lnTo>
                  <a:pt x="0" y="0"/>
                </a:lnTo>
                <a:close/>
              </a:path>
            </a:pathLst>
          </a:custGeom>
          <a:blipFill>
            <a:blip r:embed="rId5"/>
            <a:stretch>
              <a:fillRect/>
            </a:stretch>
          </a:blipFill>
        </p:spPr>
        <p:txBody>
          <a:bodyPr/>
          <a:lstStyle/>
          <a:p>
            <a:endParaRPr lang="en-US"/>
          </a:p>
        </p:txBody>
      </p:sp>
      <p:sp>
        <p:nvSpPr>
          <p:cNvPr id="5" name="Freeform 5"/>
          <p:cNvSpPr/>
          <p:nvPr/>
        </p:nvSpPr>
        <p:spPr>
          <a:xfrm>
            <a:off x="817965" y="5504333"/>
            <a:ext cx="14822514" cy="4539395"/>
          </a:xfrm>
          <a:custGeom>
            <a:avLst/>
            <a:gdLst/>
            <a:ahLst/>
            <a:cxnLst/>
            <a:rect l="l" t="t" r="r" b="b"/>
            <a:pathLst>
              <a:path w="14822514" h="4539395">
                <a:moveTo>
                  <a:pt x="0" y="0"/>
                </a:moveTo>
                <a:lnTo>
                  <a:pt x="14822514" y="0"/>
                </a:lnTo>
                <a:lnTo>
                  <a:pt x="14822514" y="4539395"/>
                </a:lnTo>
                <a:lnTo>
                  <a:pt x="0" y="4539395"/>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17259300" y="45237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817965" y="301643"/>
            <a:ext cx="14822514" cy="4557923"/>
          </a:xfrm>
          <a:custGeom>
            <a:avLst/>
            <a:gdLst/>
            <a:ahLst/>
            <a:cxnLst/>
            <a:rect l="l" t="t" r="r" b="b"/>
            <a:pathLst>
              <a:path w="14822514" h="4557923">
                <a:moveTo>
                  <a:pt x="0" y="0"/>
                </a:moveTo>
                <a:lnTo>
                  <a:pt x="14822514" y="0"/>
                </a:lnTo>
                <a:lnTo>
                  <a:pt x="14822514" y="4557923"/>
                </a:lnTo>
                <a:lnTo>
                  <a:pt x="0" y="4557923"/>
                </a:lnTo>
                <a:lnTo>
                  <a:pt x="0" y="0"/>
                </a:lnTo>
                <a:close/>
              </a:path>
            </a:pathLst>
          </a:custGeom>
          <a:blipFill>
            <a:blip r:embed="rId5"/>
            <a:stretch>
              <a:fillRect/>
            </a:stretch>
          </a:blipFill>
        </p:spPr>
        <p:txBody>
          <a:bodyPr/>
          <a:lstStyle/>
          <a:p>
            <a:endParaRPr lang="en-US"/>
          </a:p>
        </p:txBody>
      </p:sp>
      <p:sp>
        <p:nvSpPr>
          <p:cNvPr id="5" name="Freeform 5"/>
          <p:cNvSpPr/>
          <p:nvPr/>
        </p:nvSpPr>
        <p:spPr>
          <a:xfrm>
            <a:off x="817965" y="5438381"/>
            <a:ext cx="14822514" cy="4465282"/>
          </a:xfrm>
          <a:custGeom>
            <a:avLst/>
            <a:gdLst/>
            <a:ahLst/>
            <a:cxnLst/>
            <a:rect l="l" t="t" r="r" b="b"/>
            <a:pathLst>
              <a:path w="14822514" h="4465282">
                <a:moveTo>
                  <a:pt x="0" y="0"/>
                </a:moveTo>
                <a:lnTo>
                  <a:pt x="14822514" y="0"/>
                </a:lnTo>
                <a:lnTo>
                  <a:pt x="14822514" y="4465283"/>
                </a:lnTo>
                <a:lnTo>
                  <a:pt x="0" y="4465283"/>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909855" y="-224865"/>
            <a:ext cx="21209489" cy="15671060"/>
          </a:xfrm>
          <a:custGeom>
            <a:avLst/>
            <a:gdLst/>
            <a:ahLst/>
            <a:cxnLst/>
            <a:rect l="l" t="t" r="r" b="b"/>
            <a:pathLst>
              <a:path w="21209489" h="15671060">
                <a:moveTo>
                  <a:pt x="0" y="0"/>
                </a:moveTo>
                <a:lnTo>
                  <a:pt x="21209488" y="0"/>
                </a:lnTo>
                <a:lnTo>
                  <a:pt x="21209488" y="15671060"/>
                </a:lnTo>
                <a:lnTo>
                  <a:pt x="0" y="15671060"/>
                </a:lnTo>
                <a:lnTo>
                  <a:pt x="0" y="0"/>
                </a:lnTo>
                <a:close/>
              </a:path>
            </a:pathLst>
          </a:custGeom>
          <a:blipFill>
            <a:blip r:embed="rId2"/>
            <a:stretch>
              <a:fillRect t="-17670" b="-17670"/>
            </a:stretch>
          </a:blipFill>
        </p:spPr>
        <p:txBody>
          <a:bodyPr/>
          <a:lstStyle/>
          <a:p>
            <a:endParaRPr lang="en-US"/>
          </a:p>
        </p:txBody>
      </p:sp>
      <p:sp>
        <p:nvSpPr>
          <p:cNvPr id="3" name="TextBox 3"/>
          <p:cNvSpPr txBox="1"/>
          <p:nvPr/>
        </p:nvSpPr>
        <p:spPr>
          <a:xfrm>
            <a:off x="3824945" y="379122"/>
            <a:ext cx="10067797" cy="649578"/>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Kết luận tổng quan</a:t>
            </a:r>
          </a:p>
        </p:txBody>
      </p:sp>
      <p:sp>
        <p:nvSpPr>
          <p:cNvPr id="4" name="TextBox 4"/>
          <p:cNvSpPr txBox="1"/>
          <p:nvPr/>
        </p:nvSpPr>
        <p:spPr>
          <a:xfrm>
            <a:off x="574647" y="1114658"/>
            <a:ext cx="17138706" cy="8464790"/>
          </a:xfrm>
          <a:prstGeom prst="rect">
            <a:avLst/>
          </a:prstGeom>
        </p:spPr>
        <p:txBody>
          <a:bodyPr lIns="0" tIns="0" rIns="0" bIns="0" rtlCol="0" anchor="t">
            <a:spAutoFit/>
          </a:bodyPr>
          <a:lstStyle/>
          <a:p>
            <a:pPr algn="l">
              <a:lnSpc>
                <a:spcPts val="6784"/>
              </a:lnSpc>
            </a:pPr>
            <a:r>
              <a:rPr lang="en-US" sz="3200" b="1">
                <a:solidFill>
                  <a:srgbClr val="000000"/>
                </a:solidFill>
                <a:latin typeface="Muli Bold"/>
                <a:ea typeface="Muli Bold"/>
                <a:cs typeface="Muli Bold"/>
                <a:sym typeface="Muli Bold"/>
              </a:rPr>
              <a:t>Trong môi trường băng thông hạn chế (bw3Mbps):</a:t>
            </a:r>
          </a:p>
          <a:p>
            <a:pPr algn="l">
              <a:lnSpc>
                <a:spcPts val="6784"/>
              </a:lnSpc>
            </a:pPr>
            <a:r>
              <a:rPr lang="en-US" sz="3200">
                <a:solidFill>
                  <a:srgbClr val="000000"/>
                </a:solidFill>
                <a:latin typeface="Muli"/>
                <a:ea typeface="Muli"/>
                <a:cs typeface="Muli"/>
                <a:sym typeface="Muli"/>
              </a:rPr>
              <a:t>Cả </a:t>
            </a:r>
            <a:r>
              <a:rPr lang="en-US" sz="3200" b="1">
                <a:solidFill>
                  <a:srgbClr val="000000"/>
                </a:solidFill>
                <a:latin typeface="Muli Bold"/>
                <a:ea typeface="Muli Bold"/>
                <a:cs typeface="Muli Bold"/>
                <a:sym typeface="Muli Bold"/>
              </a:rPr>
              <a:t>CUBIC và BBR</a:t>
            </a:r>
            <a:r>
              <a:rPr lang="en-US" sz="3200">
                <a:solidFill>
                  <a:srgbClr val="000000"/>
                </a:solidFill>
                <a:latin typeface="Muli"/>
                <a:ea typeface="Muli"/>
                <a:cs typeface="Muli"/>
                <a:sym typeface="Muli"/>
              </a:rPr>
              <a:t> đều bị giới hạn nghiêm trọng về throughput (0.27-0.28 Mbps cho 10 luồng), cho thấy </a:t>
            </a:r>
            <a:r>
              <a:rPr lang="en-US" sz="3200" b="1">
                <a:solidFill>
                  <a:srgbClr val="000000"/>
                </a:solidFill>
                <a:latin typeface="Muli Bold"/>
                <a:ea typeface="Muli Bold"/>
                <a:cs typeface="Muli Bold"/>
                <a:sym typeface="Muli Bold"/>
              </a:rPr>
              <a:t>bandwidth ceiling</a:t>
            </a:r>
            <a:r>
              <a:rPr lang="en-US" sz="3200">
                <a:solidFill>
                  <a:srgbClr val="000000"/>
                </a:solidFill>
                <a:latin typeface="Muli"/>
                <a:ea typeface="Muli"/>
                <a:cs typeface="Muli"/>
                <a:sym typeface="Muli"/>
              </a:rPr>
              <a:t> là yếu tố chi phối hoàn toàn:</a:t>
            </a:r>
          </a:p>
          <a:p>
            <a:pPr marL="690881" lvl="1" indent="-345440" algn="l">
              <a:lnSpc>
                <a:spcPts val="6784"/>
              </a:lnSpc>
              <a:buFont typeface="Arial"/>
              <a:buChar char="•"/>
            </a:pPr>
            <a:r>
              <a:rPr lang="en-US" sz="3200" b="1">
                <a:solidFill>
                  <a:srgbClr val="000000"/>
                </a:solidFill>
                <a:latin typeface="Muli Bold"/>
                <a:ea typeface="Muli Bold"/>
                <a:cs typeface="Muli Bold"/>
                <a:sym typeface="Muli Bold"/>
              </a:rPr>
              <a:t>CUBIC + RED</a:t>
            </a:r>
            <a:r>
              <a:rPr lang="en-US" sz="3200">
                <a:solidFill>
                  <a:srgbClr val="000000"/>
                </a:solidFill>
                <a:latin typeface="Muli"/>
                <a:ea typeface="Muli"/>
                <a:cs typeface="Muli"/>
                <a:sym typeface="Muli"/>
              </a:rPr>
              <a:t> tỏ ra là tổ hợp ổn định nhất, duy trì RTT thấp (82-118ms), </a:t>
            </a:r>
            <a:r>
              <a:rPr lang="en-US" sz="3200" b="1">
                <a:solidFill>
                  <a:srgbClr val="000000"/>
                </a:solidFill>
                <a:latin typeface="Muli Bold"/>
                <a:ea typeface="Muli Bold"/>
                <a:cs typeface="Muli Bold"/>
                <a:sym typeface="Muli Bold"/>
              </a:rPr>
              <a:t>fairness</a:t>
            </a:r>
            <a:r>
              <a:rPr lang="en-US" sz="3200">
                <a:solidFill>
                  <a:srgbClr val="000000"/>
                </a:solidFill>
                <a:latin typeface="Muli"/>
                <a:ea typeface="Muli"/>
                <a:cs typeface="Muli"/>
                <a:sym typeface="Muli"/>
              </a:rPr>
              <a:t> cao (&gt;0.98), và </a:t>
            </a:r>
            <a:r>
              <a:rPr lang="en-US" sz="3200" b="1">
                <a:solidFill>
                  <a:srgbClr val="000000"/>
                </a:solidFill>
                <a:latin typeface="Muli Bold"/>
                <a:ea typeface="Muli Bold"/>
                <a:cs typeface="Muli Bold"/>
                <a:sym typeface="Muli Bold"/>
              </a:rPr>
              <a:t>retransmissions</a:t>
            </a:r>
            <a:r>
              <a:rPr lang="en-US" sz="3200">
                <a:solidFill>
                  <a:srgbClr val="000000"/>
                </a:solidFill>
                <a:latin typeface="Muli"/>
                <a:ea typeface="Muli"/>
                <a:cs typeface="Muli"/>
                <a:sym typeface="Muli"/>
              </a:rPr>
              <a:t> vừa phải (41-65 gói). </a:t>
            </a:r>
          </a:p>
          <a:p>
            <a:pPr marL="690881" lvl="1" indent="-345440" algn="l">
              <a:lnSpc>
                <a:spcPts val="6784"/>
              </a:lnSpc>
              <a:buFont typeface="Arial"/>
              <a:buChar char="•"/>
            </a:pPr>
            <a:r>
              <a:rPr lang="en-US" sz="3200" b="1">
                <a:solidFill>
                  <a:srgbClr val="000000"/>
                </a:solidFill>
                <a:latin typeface="Muli Bold"/>
                <a:ea typeface="Muli Bold"/>
                <a:cs typeface="Muli Bold"/>
                <a:sym typeface="Muli Bold"/>
              </a:rPr>
              <a:t>BBR + pfifo</a:t>
            </a:r>
            <a:r>
              <a:rPr lang="en-US" sz="3200">
                <a:solidFill>
                  <a:srgbClr val="000000"/>
                </a:solidFill>
                <a:latin typeface="Muli"/>
                <a:ea typeface="Muli"/>
                <a:cs typeface="Muli"/>
                <a:sym typeface="Muli"/>
              </a:rPr>
              <a:t> giảm </a:t>
            </a:r>
            <a:r>
              <a:rPr lang="en-US" sz="3200" b="1">
                <a:solidFill>
                  <a:srgbClr val="000000"/>
                </a:solidFill>
                <a:latin typeface="Muli Bold"/>
                <a:ea typeface="Muli Bold"/>
                <a:cs typeface="Muli Bold"/>
                <a:sym typeface="Muli Bold"/>
              </a:rPr>
              <a:t>RTT</a:t>
            </a:r>
            <a:r>
              <a:rPr lang="en-US" sz="3200">
                <a:solidFill>
                  <a:srgbClr val="000000"/>
                </a:solidFill>
                <a:latin typeface="Muli"/>
                <a:ea typeface="Muli"/>
                <a:cs typeface="Muli"/>
                <a:sym typeface="Muli"/>
              </a:rPr>
              <a:t> xuống còn 435ms (so với 947ms của CUBIC + pfifo), chứng minh cơ chế pacing của </a:t>
            </a:r>
            <a:r>
              <a:rPr lang="en-US" sz="3200" b="1">
                <a:solidFill>
                  <a:srgbClr val="000000"/>
                </a:solidFill>
                <a:latin typeface="Muli Bold"/>
                <a:ea typeface="Muli Bold"/>
                <a:cs typeface="Muli Bold"/>
                <a:sym typeface="Muli Bold"/>
              </a:rPr>
              <a:t>BBR</a:t>
            </a:r>
            <a:r>
              <a:rPr lang="en-US" sz="3200">
                <a:solidFill>
                  <a:srgbClr val="000000"/>
                </a:solidFill>
                <a:latin typeface="Muli"/>
                <a:ea typeface="Muli"/>
                <a:cs typeface="Muli"/>
                <a:sym typeface="Muli"/>
              </a:rPr>
              <a:t> giúp kiểm soát queue buildup tốt hơn ngay cả với buffer không giới hạn. Tuy nhiên,</a:t>
            </a:r>
            <a:r>
              <a:rPr lang="en-US" sz="3200" b="1">
                <a:solidFill>
                  <a:srgbClr val="000000"/>
                </a:solidFill>
                <a:latin typeface="Muli Bold"/>
                <a:ea typeface="Muli Bold"/>
                <a:cs typeface="Muli Bold"/>
                <a:sym typeface="Muli Bold"/>
              </a:rPr>
              <a:t> retransmissions của BBR</a:t>
            </a:r>
            <a:r>
              <a:rPr lang="en-US" sz="3200">
                <a:solidFill>
                  <a:srgbClr val="000000"/>
                </a:solidFill>
                <a:latin typeface="Muli"/>
                <a:ea typeface="Muli"/>
                <a:cs typeface="Muli"/>
                <a:sym typeface="Muli"/>
              </a:rPr>
              <a:t> cao gấp đôi CUBIC (126 vs 58).</a:t>
            </a:r>
          </a:p>
          <a:p>
            <a:pPr marL="690881" lvl="1" indent="-345440" algn="l">
              <a:lnSpc>
                <a:spcPts val="6784"/>
              </a:lnSpc>
              <a:buFont typeface="Arial"/>
              <a:buChar char="•"/>
            </a:pPr>
            <a:r>
              <a:rPr lang="en-US" sz="3200" b="1">
                <a:solidFill>
                  <a:srgbClr val="000000"/>
                </a:solidFill>
                <a:latin typeface="Muli Bold"/>
                <a:ea typeface="Muli Bold"/>
                <a:cs typeface="Muli Bold"/>
                <a:sym typeface="Muli Bold"/>
              </a:rPr>
              <a:t>pfifo</a:t>
            </a:r>
            <a:r>
              <a:rPr lang="en-US" sz="3200">
                <a:solidFill>
                  <a:srgbClr val="000000"/>
                </a:solidFill>
                <a:latin typeface="Muli"/>
                <a:ea typeface="Muli"/>
                <a:cs typeface="Muli"/>
                <a:sym typeface="Muli"/>
              </a:rPr>
              <a:t> trong mọi trường hợp gây bufferbloat nghiêm trọng (RTT lên đến 947ms) và jitter cao (63ms), làm cho nó không phù hợp với ứng dụng latency-sensitive.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950064" y="-224865"/>
            <a:ext cx="21209489" cy="15671060"/>
          </a:xfrm>
          <a:custGeom>
            <a:avLst/>
            <a:gdLst/>
            <a:ahLst/>
            <a:cxnLst/>
            <a:rect l="l" t="t" r="r" b="b"/>
            <a:pathLst>
              <a:path w="21209489" h="15671060">
                <a:moveTo>
                  <a:pt x="0" y="0"/>
                </a:moveTo>
                <a:lnTo>
                  <a:pt x="21209489" y="0"/>
                </a:lnTo>
                <a:lnTo>
                  <a:pt x="21209489" y="15671060"/>
                </a:lnTo>
                <a:lnTo>
                  <a:pt x="0" y="15671060"/>
                </a:lnTo>
                <a:lnTo>
                  <a:pt x="0" y="0"/>
                </a:lnTo>
                <a:close/>
              </a:path>
            </a:pathLst>
          </a:custGeom>
          <a:blipFill>
            <a:blip r:embed="rId2"/>
            <a:stretch>
              <a:fillRect t="-17670" b="-17670"/>
            </a:stretch>
          </a:blipFill>
        </p:spPr>
        <p:txBody>
          <a:bodyPr/>
          <a:lstStyle/>
          <a:p>
            <a:endParaRPr lang="en-US"/>
          </a:p>
        </p:txBody>
      </p:sp>
      <p:sp>
        <p:nvSpPr>
          <p:cNvPr id="3" name="TextBox 3"/>
          <p:cNvSpPr txBox="1"/>
          <p:nvPr/>
        </p:nvSpPr>
        <p:spPr>
          <a:xfrm>
            <a:off x="3824945" y="379122"/>
            <a:ext cx="10067797" cy="649578"/>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Kết luận tổng quan</a:t>
            </a:r>
          </a:p>
        </p:txBody>
      </p:sp>
      <p:sp>
        <p:nvSpPr>
          <p:cNvPr id="4" name="TextBox 4"/>
          <p:cNvSpPr txBox="1"/>
          <p:nvPr/>
        </p:nvSpPr>
        <p:spPr>
          <a:xfrm>
            <a:off x="574647" y="1179687"/>
            <a:ext cx="17138706" cy="8464790"/>
          </a:xfrm>
          <a:prstGeom prst="rect">
            <a:avLst/>
          </a:prstGeom>
        </p:spPr>
        <p:txBody>
          <a:bodyPr lIns="0" tIns="0" rIns="0" bIns="0" rtlCol="0" anchor="t">
            <a:spAutoFit/>
          </a:bodyPr>
          <a:lstStyle/>
          <a:p>
            <a:pPr algn="l">
              <a:lnSpc>
                <a:spcPts val="6784"/>
              </a:lnSpc>
            </a:pPr>
            <a:r>
              <a:rPr lang="en-US" sz="3200" b="1">
                <a:solidFill>
                  <a:srgbClr val="000000"/>
                </a:solidFill>
                <a:latin typeface="Muli Bold"/>
                <a:ea typeface="Muli Bold"/>
                <a:cs typeface="Muli Bold"/>
                <a:sym typeface="Muli Bold"/>
              </a:rPr>
              <a:t>Trong môi trường băng thông bình thường với impairments (bwNORMAL)</a:t>
            </a:r>
          </a:p>
          <a:p>
            <a:pPr algn="l">
              <a:lnSpc>
                <a:spcPts val="6784"/>
              </a:lnSpc>
            </a:pPr>
            <a:r>
              <a:rPr lang="en-US" sz="3200">
                <a:solidFill>
                  <a:srgbClr val="000000"/>
                </a:solidFill>
                <a:latin typeface="Muli"/>
                <a:ea typeface="Muli"/>
                <a:cs typeface="Muli"/>
                <a:sym typeface="Muli"/>
              </a:rPr>
              <a:t>Khi sử dụng các cơ chế quản lý hàng đợi cũ (RED/pfifo), hiệu suất môi trường vẫn được duy trì ở mức RTT trung bình cho CUBIC khoảng </a:t>
            </a:r>
            <a:r>
              <a:rPr lang="en-US" sz="3200" b="1">
                <a:solidFill>
                  <a:srgbClr val="000000"/>
                </a:solidFill>
                <a:latin typeface="Muli Bold"/>
                <a:ea typeface="Muli Bold"/>
                <a:cs typeface="Muli Bold"/>
                <a:sym typeface="Muli Bold"/>
              </a:rPr>
              <a:t>45.5-46.5 ms</a:t>
            </a:r>
            <a:r>
              <a:rPr lang="en-US" sz="3200">
                <a:solidFill>
                  <a:srgbClr val="000000"/>
                </a:solidFill>
                <a:latin typeface="Muli"/>
                <a:ea typeface="Muli"/>
                <a:cs typeface="Muli"/>
                <a:sym typeface="Muli"/>
              </a:rPr>
              <a:t>, và </a:t>
            </a:r>
            <a:r>
              <a:rPr lang="en-US" sz="3200" b="1">
                <a:solidFill>
                  <a:srgbClr val="000000"/>
                </a:solidFill>
                <a:latin typeface="Muli Bold"/>
                <a:ea typeface="Muli Bold"/>
                <a:cs typeface="Muli Bold"/>
                <a:sym typeface="Muli Bold"/>
              </a:rPr>
              <a:t>UDP loss thấp (dưới 1.4%)</a:t>
            </a:r>
            <a:r>
              <a:rPr lang="en-US" sz="3200">
                <a:solidFill>
                  <a:srgbClr val="000000"/>
                </a:solidFill>
                <a:latin typeface="Muli"/>
                <a:ea typeface="Muli"/>
                <a:cs typeface="Muli"/>
                <a:sym typeface="Muli"/>
              </a:rPr>
              <a:t>. Tuy nhiên, sự khác biệt về hành vi giữa thuật toán kiểm soát tắc nghẽn BBR và CUBIC là cực kỳ rõ rệt:</a:t>
            </a:r>
          </a:p>
          <a:p>
            <a:pPr marL="690881" lvl="1" indent="-345440" algn="l">
              <a:lnSpc>
                <a:spcPts val="6784"/>
              </a:lnSpc>
              <a:buFont typeface="Arial"/>
              <a:buChar char="•"/>
            </a:pPr>
            <a:r>
              <a:rPr lang="en-US" sz="3200" b="1">
                <a:solidFill>
                  <a:srgbClr val="000000"/>
                </a:solidFill>
                <a:latin typeface="Muli Bold"/>
                <a:ea typeface="Muli Bold"/>
                <a:cs typeface="Muli Bold"/>
                <a:sym typeface="Muli Bold"/>
              </a:rPr>
              <a:t>BBR</a:t>
            </a:r>
            <a:r>
              <a:rPr lang="en-US" sz="3200">
                <a:solidFill>
                  <a:srgbClr val="000000"/>
                </a:solidFill>
                <a:latin typeface="Muli"/>
                <a:ea typeface="Muli"/>
                <a:cs typeface="Muli"/>
                <a:sym typeface="Muli"/>
              </a:rPr>
              <a:t>, khi kết hợp với cả </a:t>
            </a:r>
            <a:r>
              <a:rPr lang="en-US" sz="3200" b="1">
                <a:solidFill>
                  <a:srgbClr val="000000"/>
                </a:solidFill>
                <a:latin typeface="Muli Bold"/>
                <a:ea typeface="Muli Bold"/>
                <a:cs typeface="Muli Bold"/>
                <a:sym typeface="Muli Bold"/>
              </a:rPr>
              <a:t>RED và pfifo</a:t>
            </a:r>
            <a:r>
              <a:rPr lang="en-US" sz="3200">
                <a:solidFill>
                  <a:srgbClr val="000000"/>
                </a:solidFill>
                <a:latin typeface="Muli"/>
                <a:ea typeface="Muli"/>
                <a:cs typeface="Muli"/>
                <a:sym typeface="Muli"/>
              </a:rPr>
              <a:t>, đều cho thấy khả năng </a:t>
            </a:r>
            <a:r>
              <a:rPr lang="en-US" sz="3200" b="1">
                <a:solidFill>
                  <a:srgbClr val="000000"/>
                </a:solidFill>
                <a:latin typeface="Muli Bold"/>
                <a:ea typeface="Muli Bold"/>
                <a:cs typeface="Muli Bold"/>
                <a:sym typeface="Muli Bold"/>
              </a:rPr>
              <a:t>khai thác băng thông vượt trội</a:t>
            </a:r>
            <a:r>
              <a:rPr lang="en-US" sz="3200">
                <a:solidFill>
                  <a:srgbClr val="000000"/>
                </a:solidFill>
                <a:latin typeface="Muli"/>
                <a:ea typeface="Muli"/>
                <a:cs typeface="Muli"/>
                <a:sym typeface="Muli"/>
              </a:rPr>
              <a:t>, nhấn mạnh vào mục tiêu</a:t>
            </a:r>
            <a:r>
              <a:rPr lang="en-US" sz="3200" b="1">
                <a:solidFill>
                  <a:srgbClr val="000000"/>
                </a:solidFill>
                <a:latin typeface="Muli Bold"/>
                <a:ea typeface="Muli Bold"/>
                <a:cs typeface="Muli Bold"/>
                <a:sym typeface="Muli Bold"/>
              </a:rPr>
              <a:t> tối đa hóa</a:t>
            </a:r>
            <a:r>
              <a:rPr lang="en-US" sz="3200">
                <a:solidFill>
                  <a:srgbClr val="000000"/>
                </a:solidFill>
                <a:latin typeface="Muli"/>
                <a:ea typeface="Muli"/>
                <a:cs typeface="Muli"/>
                <a:sym typeface="Muli"/>
              </a:rPr>
              <a:t> throughput</a:t>
            </a:r>
          </a:p>
          <a:p>
            <a:pPr marL="690881" lvl="1" indent="-345440" algn="l">
              <a:lnSpc>
                <a:spcPts val="6784"/>
              </a:lnSpc>
              <a:buFont typeface="Arial"/>
              <a:buChar char="•"/>
            </a:pPr>
            <a:r>
              <a:rPr lang="en-US" sz="3200">
                <a:solidFill>
                  <a:srgbClr val="000000"/>
                </a:solidFill>
                <a:latin typeface="Muli"/>
                <a:ea typeface="Muli"/>
                <a:cs typeface="Muli"/>
                <a:sym typeface="Muli"/>
              </a:rPr>
              <a:t>Mặc dù </a:t>
            </a:r>
            <a:r>
              <a:rPr lang="en-US" sz="3200" b="1">
                <a:solidFill>
                  <a:srgbClr val="000000"/>
                </a:solidFill>
                <a:latin typeface="Muli Bold"/>
                <a:ea typeface="Muli Bold"/>
                <a:cs typeface="Muli Bold"/>
                <a:sym typeface="Muli Bold"/>
              </a:rPr>
              <a:t>BBR</a:t>
            </a:r>
            <a:r>
              <a:rPr lang="en-US" sz="3200">
                <a:solidFill>
                  <a:srgbClr val="000000"/>
                </a:solidFill>
                <a:latin typeface="Muli"/>
                <a:ea typeface="Muli"/>
                <a:cs typeface="Muli"/>
                <a:sym typeface="Muli"/>
              </a:rPr>
              <a:t> mang lại throughput cao, nhưng nó đi kèm với những </a:t>
            </a:r>
            <a:r>
              <a:rPr lang="en-US" sz="3200" b="1">
                <a:solidFill>
                  <a:srgbClr val="000000"/>
                </a:solidFill>
                <a:latin typeface="Muli Bold"/>
                <a:ea typeface="Muli Bold"/>
                <a:cs typeface="Muli Bold"/>
                <a:sym typeface="Muli Bold"/>
              </a:rPr>
              <a:t>đánh đổi</a:t>
            </a:r>
            <a:r>
              <a:rPr lang="en-US" sz="3200">
                <a:solidFill>
                  <a:srgbClr val="000000"/>
                </a:solidFill>
                <a:latin typeface="Muli"/>
                <a:ea typeface="Muli"/>
                <a:cs typeface="Muli"/>
                <a:sym typeface="Muli"/>
              </a:rPr>
              <a:t> đáng kể như là số lượng gói truyền lại: </a:t>
            </a:r>
            <a:r>
              <a:rPr lang="en-US" sz="3200" b="1">
                <a:solidFill>
                  <a:srgbClr val="000000"/>
                </a:solidFill>
                <a:latin typeface="Muli Bold"/>
                <a:ea typeface="Muli Bold"/>
                <a:cs typeface="Muli Bold"/>
                <a:sym typeface="Muli Bold"/>
              </a:rPr>
              <a:t>sự gia tăng</a:t>
            </a:r>
            <a:r>
              <a:rPr lang="en-US" sz="3200">
                <a:solidFill>
                  <a:srgbClr val="000000"/>
                </a:solidFill>
                <a:latin typeface="Muli"/>
                <a:ea typeface="Muli"/>
                <a:cs typeface="Muli"/>
                <a:sym typeface="Muli"/>
              </a:rPr>
              <a:t> gấp khoảng 26 đến 28 lần so với CUBIC</a:t>
            </a:r>
          </a:p>
          <a:p>
            <a:pPr algn="l">
              <a:lnSpc>
                <a:spcPts val="6784"/>
              </a:lnSpc>
            </a:pPr>
            <a:endParaRPr lang="en-US" sz="3200">
              <a:solidFill>
                <a:srgbClr val="000000"/>
              </a:solidFill>
              <a:latin typeface="Muli"/>
              <a:ea typeface="Muli"/>
              <a:cs typeface="Muli"/>
              <a:sym typeface="Mul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17834" y="389330"/>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4826857" y="8505307"/>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3927887" y="6613127"/>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 name="Freeform 5"/>
          <p:cNvSpPr/>
          <p:nvPr/>
        </p:nvSpPr>
        <p:spPr>
          <a:xfrm>
            <a:off x="14128530" y="4145333"/>
            <a:ext cx="441616" cy="633141"/>
          </a:xfrm>
          <a:custGeom>
            <a:avLst/>
            <a:gdLst/>
            <a:ahLst/>
            <a:cxnLst/>
            <a:rect l="l" t="t" r="r" b="b"/>
            <a:pathLst>
              <a:path w="441616" h="633141">
                <a:moveTo>
                  <a:pt x="0" y="0"/>
                </a:moveTo>
                <a:lnTo>
                  <a:pt x="441615" y="0"/>
                </a:lnTo>
                <a:lnTo>
                  <a:pt x="441615" y="633141"/>
                </a:lnTo>
                <a:lnTo>
                  <a:pt x="0" y="63314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TextBox 6"/>
          <p:cNvSpPr txBox="1"/>
          <p:nvPr/>
        </p:nvSpPr>
        <p:spPr>
          <a:xfrm>
            <a:off x="3682956" y="4457716"/>
            <a:ext cx="10200643" cy="1371569"/>
          </a:xfrm>
          <a:prstGeom prst="rect">
            <a:avLst/>
          </a:prstGeom>
        </p:spPr>
        <p:txBody>
          <a:bodyPr lIns="0" tIns="0" rIns="0" bIns="0" rtlCol="0" anchor="t">
            <a:spAutoFit/>
          </a:bodyPr>
          <a:lstStyle/>
          <a:p>
            <a:pPr algn="ctr">
              <a:lnSpc>
                <a:spcPts val="10800"/>
              </a:lnSpc>
            </a:pPr>
            <a:r>
              <a:rPr lang="en-US" sz="9000" b="1">
                <a:solidFill>
                  <a:srgbClr val="003EA8"/>
                </a:solidFill>
                <a:latin typeface="Muli Bold"/>
                <a:ea typeface="Muli Bold"/>
                <a:cs typeface="Muli Bold"/>
                <a:sym typeface="Muli Bold"/>
              </a:rPr>
              <a:t>Demo</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0" y="-38100"/>
            <a:ext cx="18288000" cy="10287000"/>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sp>
        <p:nvSpPr>
          <p:cNvPr id="3" name="Freeform 3"/>
          <p:cNvSpPr/>
          <p:nvPr/>
        </p:nvSpPr>
        <p:spPr>
          <a:xfrm>
            <a:off x="-517834" y="389330"/>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4" name="Freeform 4"/>
          <p:cNvSpPr/>
          <p:nvPr/>
        </p:nvSpPr>
        <p:spPr>
          <a:xfrm>
            <a:off x="14826857" y="8505307"/>
            <a:ext cx="3927179" cy="1392364"/>
          </a:xfrm>
          <a:custGeom>
            <a:avLst/>
            <a:gdLst/>
            <a:ahLst/>
            <a:cxnLst/>
            <a:rect l="l" t="t" r="r" b="b"/>
            <a:pathLst>
              <a:path w="3927179" h="1392364">
                <a:moveTo>
                  <a:pt x="0" y="0"/>
                </a:moveTo>
                <a:lnTo>
                  <a:pt x="3927179" y="0"/>
                </a:lnTo>
                <a:lnTo>
                  <a:pt x="3927179" y="1392363"/>
                </a:lnTo>
                <a:lnTo>
                  <a:pt x="0" y="1392363"/>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Freeform 5"/>
          <p:cNvSpPr/>
          <p:nvPr/>
        </p:nvSpPr>
        <p:spPr>
          <a:xfrm>
            <a:off x="3927887" y="6613127"/>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6" name="Freeform 6"/>
          <p:cNvSpPr/>
          <p:nvPr/>
        </p:nvSpPr>
        <p:spPr>
          <a:xfrm>
            <a:off x="14128530" y="4145333"/>
            <a:ext cx="441616" cy="633141"/>
          </a:xfrm>
          <a:custGeom>
            <a:avLst/>
            <a:gdLst/>
            <a:ahLst/>
            <a:cxnLst/>
            <a:rect l="l" t="t" r="r" b="b"/>
            <a:pathLst>
              <a:path w="441616" h="633141">
                <a:moveTo>
                  <a:pt x="0" y="0"/>
                </a:moveTo>
                <a:lnTo>
                  <a:pt x="441615" y="0"/>
                </a:lnTo>
                <a:lnTo>
                  <a:pt x="441615"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7" name="Freeform 7"/>
          <p:cNvSpPr/>
          <p:nvPr/>
        </p:nvSpPr>
        <p:spPr>
          <a:xfrm>
            <a:off x="6313329" y="3673960"/>
            <a:ext cx="5661342" cy="5527528"/>
          </a:xfrm>
          <a:custGeom>
            <a:avLst/>
            <a:gdLst/>
            <a:ahLst/>
            <a:cxnLst/>
            <a:rect l="l" t="t" r="r" b="b"/>
            <a:pathLst>
              <a:path w="5661342" h="5527528">
                <a:moveTo>
                  <a:pt x="0" y="0"/>
                </a:moveTo>
                <a:lnTo>
                  <a:pt x="5661342" y="0"/>
                </a:lnTo>
                <a:lnTo>
                  <a:pt x="5661342" y="5527529"/>
                </a:lnTo>
                <a:lnTo>
                  <a:pt x="0" y="552752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8" name="TextBox 8"/>
          <p:cNvSpPr txBox="1"/>
          <p:nvPr/>
        </p:nvSpPr>
        <p:spPr>
          <a:xfrm>
            <a:off x="3927887" y="1465992"/>
            <a:ext cx="10200643" cy="1371600"/>
          </a:xfrm>
          <a:prstGeom prst="rect">
            <a:avLst/>
          </a:prstGeom>
        </p:spPr>
        <p:txBody>
          <a:bodyPr lIns="0" tIns="0" rIns="0" bIns="0" rtlCol="0" anchor="t">
            <a:spAutoFit/>
          </a:bodyPr>
          <a:lstStyle/>
          <a:p>
            <a:pPr algn="ctr">
              <a:lnSpc>
                <a:spcPts val="10800"/>
              </a:lnSpc>
            </a:pPr>
            <a:r>
              <a:rPr lang="en-US" sz="9000" b="1">
                <a:solidFill>
                  <a:srgbClr val="003EA8"/>
                </a:solidFill>
                <a:latin typeface="Muli Bold"/>
                <a:ea typeface="Muli Bold"/>
                <a:cs typeface="Muli Bold"/>
                <a:sym typeface="Muli Bold"/>
              </a:rPr>
              <a:t>Thank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965676" y="1711082"/>
            <a:ext cx="16677491" cy="6044233"/>
            <a:chOff x="0" y="0"/>
            <a:chExt cx="5999270" cy="2174247"/>
          </a:xfrm>
        </p:grpSpPr>
        <p:sp>
          <p:nvSpPr>
            <p:cNvPr id="4" name="Freeform 4"/>
            <p:cNvSpPr/>
            <p:nvPr/>
          </p:nvSpPr>
          <p:spPr>
            <a:xfrm>
              <a:off x="0" y="0"/>
              <a:ext cx="5999270" cy="2174247"/>
            </a:xfrm>
            <a:custGeom>
              <a:avLst/>
              <a:gdLst/>
              <a:ahLst/>
              <a:cxnLst/>
              <a:rect l="l" t="t" r="r" b="b"/>
              <a:pathLst>
                <a:path w="5999270" h="2174247">
                  <a:moveTo>
                    <a:pt x="0" y="0"/>
                  </a:moveTo>
                  <a:lnTo>
                    <a:pt x="5999270" y="0"/>
                  </a:lnTo>
                  <a:lnTo>
                    <a:pt x="5999270" y="2174247"/>
                  </a:lnTo>
                  <a:lnTo>
                    <a:pt x="0" y="2174247"/>
                  </a:lnTo>
                  <a:close/>
                </a:path>
              </a:pathLst>
            </a:custGeom>
            <a:solidFill>
              <a:srgbClr val="FFFFFF"/>
            </a:solidFill>
          </p:spPr>
          <p:txBody>
            <a:bodyPr/>
            <a:lstStyle/>
            <a:p>
              <a:endParaRPr lang="en-US"/>
            </a:p>
          </p:txBody>
        </p:sp>
      </p:grpSp>
      <p:sp>
        <p:nvSpPr>
          <p:cNvPr id="5" name="Freeform 5"/>
          <p:cNvSpPr/>
          <p:nvPr/>
        </p:nvSpPr>
        <p:spPr>
          <a:xfrm rot="-203414">
            <a:off x="16137868" y="4585735"/>
            <a:ext cx="417336" cy="598331"/>
          </a:xfrm>
          <a:custGeom>
            <a:avLst/>
            <a:gdLst/>
            <a:ahLst/>
            <a:cxnLst/>
            <a:rect l="l" t="t" r="r" b="b"/>
            <a:pathLst>
              <a:path w="417336" h="598331">
                <a:moveTo>
                  <a:pt x="0" y="0"/>
                </a:moveTo>
                <a:lnTo>
                  <a:pt x="417336" y="0"/>
                </a:lnTo>
                <a:lnTo>
                  <a:pt x="417336" y="598330"/>
                </a:lnTo>
                <a:lnTo>
                  <a:pt x="0" y="59833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6" name="Group 6"/>
          <p:cNvGrpSpPr/>
          <p:nvPr/>
        </p:nvGrpSpPr>
        <p:grpSpPr>
          <a:xfrm>
            <a:off x="9908900" y="3235000"/>
            <a:ext cx="121908" cy="121908"/>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US"/>
            </a:p>
          </p:txBody>
        </p:sp>
      </p:grpSp>
      <p:grpSp>
        <p:nvGrpSpPr>
          <p:cNvPr id="8" name="Group 8"/>
          <p:cNvGrpSpPr/>
          <p:nvPr/>
        </p:nvGrpSpPr>
        <p:grpSpPr>
          <a:xfrm>
            <a:off x="10055579" y="7995212"/>
            <a:ext cx="121908" cy="121908"/>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US"/>
            </a:p>
          </p:txBody>
        </p:sp>
      </p:grpSp>
      <p:sp>
        <p:nvSpPr>
          <p:cNvPr id="10" name="TextBox 10"/>
          <p:cNvSpPr txBox="1"/>
          <p:nvPr/>
        </p:nvSpPr>
        <p:spPr>
          <a:xfrm>
            <a:off x="3189293" y="4047398"/>
            <a:ext cx="11600436" cy="1371600"/>
          </a:xfrm>
          <a:prstGeom prst="rect">
            <a:avLst/>
          </a:prstGeom>
        </p:spPr>
        <p:txBody>
          <a:bodyPr lIns="0" tIns="0" rIns="0" bIns="0" rtlCol="0" anchor="t">
            <a:spAutoFit/>
          </a:bodyPr>
          <a:lstStyle/>
          <a:p>
            <a:pPr algn="ctr">
              <a:lnSpc>
                <a:spcPts val="10800"/>
              </a:lnSpc>
            </a:pPr>
            <a:r>
              <a:rPr lang="en-US" sz="9000" b="1">
                <a:solidFill>
                  <a:srgbClr val="003EA8"/>
                </a:solidFill>
                <a:latin typeface="Muli Bold"/>
                <a:ea typeface="Muli Bold"/>
                <a:cs typeface="Muli Bold"/>
                <a:sym typeface="Muli Bold"/>
              </a:rPr>
              <a:t>2. Giới thiệu đề tài</a:t>
            </a:r>
          </a:p>
        </p:txBody>
      </p:sp>
      <p:sp>
        <p:nvSpPr>
          <p:cNvPr id="11" name="Freeform 11"/>
          <p:cNvSpPr/>
          <p:nvPr/>
        </p:nvSpPr>
        <p:spPr>
          <a:xfrm>
            <a:off x="-1276562" y="-156776"/>
            <a:ext cx="6732164" cy="1627960"/>
          </a:xfrm>
          <a:custGeom>
            <a:avLst/>
            <a:gdLst/>
            <a:ahLst/>
            <a:cxnLst/>
            <a:rect l="l" t="t" r="r" b="b"/>
            <a:pathLst>
              <a:path w="6732164" h="1627960">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Freeform 12"/>
          <p:cNvSpPr/>
          <p:nvPr/>
        </p:nvSpPr>
        <p:spPr>
          <a:xfrm rot="-203414">
            <a:off x="1928546" y="6847390"/>
            <a:ext cx="321948" cy="461574"/>
          </a:xfrm>
          <a:custGeom>
            <a:avLst/>
            <a:gdLst/>
            <a:ahLst/>
            <a:cxnLst/>
            <a:rect l="l" t="t" r="r" b="b"/>
            <a:pathLst>
              <a:path w="321948" h="461574">
                <a:moveTo>
                  <a:pt x="0" y="0"/>
                </a:moveTo>
                <a:lnTo>
                  <a:pt x="321948" y="0"/>
                </a:lnTo>
                <a:lnTo>
                  <a:pt x="321948" y="461574"/>
                </a:lnTo>
                <a:lnTo>
                  <a:pt x="0" y="46157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Freeform 13"/>
          <p:cNvSpPr/>
          <p:nvPr/>
        </p:nvSpPr>
        <p:spPr>
          <a:xfrm rot="-278358">
            <a:off x="13186236" y="8430575"/>
            <a:ext cx="5868613" cy="1845945"/>
          </a:xfrm>
          <a:custGeom>
            <a:avLst/>
            <a:gdLst/>
            <a:ahLst/>
            <a:cxnLst/>
            <a:rect l="l" t="t" r="r" b="b"/>
            <a:pathLst>
              <a:path w="5868613" h="1845945">
                <a:moveTo>
                  <a:pt x="0" y="0"/>
                </a:moveTo>
                <a:lnTo>
                  <a:pt x="5868612" y="0"/>
                </a:lnTo>
                <a:lnTo>
                  <a:pt x="5868612" y="1845946"/>
                </a:lnTo>
                <a:lnTo>
                  <a:pt x="0" y="184594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2416332" y="266917"/>
            <a:ext cx="13673812" cy="1194553"/>
            <a:chOff x="0" y="0"/>
            <a:chExt cx="14761622" cy="1289585"/>
          </a:xfrm>
        </p:grpSpPr>
        <p:sp>
          <p:nvSpPr>
            <p:cNvPr id="4" name="Freeform 4"/>
            <p:cNvSpPr/>
            <p:nvPr/>
          </p:nvSpPr>
          <p:spPr>
            <a:xfrm>
              <a:off x="0" y="0"/>
              <a:ext cx="14761621" cy="1289585"/>
            </a:xfrm>
            <a:custGeom>
              <a:avLst/>
              <a:gdLst/>
              <a:ahLst/>
              <a:cxnLst/>
              <a:rect l="l" t="t" r="r" b="b"/>
              <a:pathLst>
                <a:path w="14761621" h="1289585">
                  <a:moveTo>
                    <a:pt x="0" y="0"/>
                  </a:moveTo>
                  <a:lnTo>
                    <a:pt x="14761621" y="0"/>
                  </a:lnTo>
                  <a:lnTo>
                    <a:pt x="14761621" y="1289585"/>
                  </a:lnTo>
                  <a:lnTo>
                    <a:pt x="0" y="1289585"/>
                  </a:lnTo>
                  <a:close/>
                </a:path>
              </a:pathLst>
            </a:custGeom>
            <a:solidFill>
              <a:srgbClr val="FFFFFF"/>
            </a:solidFill>
          </p:spPr>
          <p:txBody>
            <a:bodyPr/>
            <a:lstStyle/>
            <a:p>
              <a:endParaRPr lang="en-US"/>
            </a:p>
          </p:txBody>
        </p:sp>
      </p:grpSp>
      <p:sp>
        <p:nvSpPr>
          <p:cNvPr id="5" name="Freeform 5"/>
          <p:cNvSpPr/>
          <p:nvPr/>
        </p:nvSpPr>
        <p:spPr>
          <a:xfrm flipH="1">
            <a:off x="14972495" y="7296334"/>
            <a:ext cx="5533751" cy="1961966"/>
          </a:xfrm>
          <a:custGeom>
            <a:avLst/>
            <a:gdLst/>
            <a:ahLst/>
            <a:cxnLst/>
            <a:rect l="l" t="t" r="r" b="b"/>
            <a:pathLst>
              <a:path w="5533751" h="1961966">
                <a:moveTo>
                  <a:pt x="5533751" y="0"/>
                </a:moveTo>
                <a:lnTo>
                  <a:pt x="0" y="0"/>
                </a:lnTo>
                <a:lnTo>
                  <a:pt x="0" y="1961966"/>
                </a:lnTo>
                <a:lnTo>
                  <a:pt x="5533751" y="1961966"/>
                </a:lnTo>
                <a:lnTo>
                  <a:pt x="5533751"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2218246" y="7296334"/>
            <a:ext cx="5533751" cy="1961966"/>
          </a:xfrm>
          <a:custGeom>
            <a:avLst/>
            <a:gdLst/>
            <a:ahLst/>
            <a:cxnLst/>
            <a:rect l="l" t="t" r="r" b="b"/>
            <a:pathLst>
              <a:path w="5533751" h="1961966">
                <a:moveTo>
                  <a:pt x="0" y="0"/>
                </a:moveTo>
                <a:lnTo>
                  <a:pt x="5533751" y="0"/>
                </a:lnTo>
                <a:lnTo>
                  <a:pt x="5533751" y="1961966"/>
                </a:lnTo>
                <a:lnTo>
                  <a:pt x="0" y="19619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16793505" y="3742304"/>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8" name="Freeform 8"/>
          <p:cNvSpPr/>
          <p:nvPr/>
        </p:nvSpPr>
        <p:spPr>
          <a:xfrm>
            <a:off x="1009650" y="1281714"/>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TextBox 9"/>
          <p:cNvSpPr txBox="1"/>
          <p:nvPr/>
        </p:nvSpPr>
        <p:spPr>
          <a:xfrm>
            <a:off x="2197855" y="449314"/>
            <a:ext cx="13892290" cy="649604"/>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2. Giới thiệu đề tài</a:t>
            </a:r>
          </a:p>
        </p:txBody>
      </p:sp>
      <p:grpSp>
        <p:nvGrpSpPr>
          <p:cNvPr id="10" name="Group 10"/>
          <p:cNvGrpSpPr/>
          <p:nvPr/>
        </p:nvGrpSpPr>
        <p:grpSpPr>
          <a:xfrm>
            <a:off x="1576106" y="1524904"/>
            <a:ext cx="15683194" cy="7733396"/>
            <a:chOff x="0" y="0"/>
            <a:chExt cx="4500137" cy="2219021"/>
          </a:xfrm>
        </p:grpSpPr>
        <p:sp>
          <p:nvSpPr>
            <p:cNvPr id="11" name="Freeform 11"/>
            <p:cNvSpPr/>
            <p:nvPr/>
          </p:nvSpPr>
          <p:spPr>
            <a:xfrm>
              <a:off x="0" y="0"/>
              <a:ext cx="4500137" cy="2219021"/>
            </a:xfrm>
            <a:custGeom>
              <a:avLst/>
              <a:gdLst/>
              <a:ahLst/>
              <a:cxnLst/>
              <a:rect l="l" t="t" r="r" b="b"/>
              <a:pathLst>
                <a:path w="4500137" h="2219021">
                  <a:moveTo>
                    <a:pt x="0" y="0"/>
                  </a:moveTo>
                  <a:lnTo>
                    <a:pt x="4500137" y="0"/>
                  </a:lnTo>
                  <a:lnTo>
                    <a:pt x="4500137" y="2219021"/>
                  </a:lnTo>
                  <a:lnTo>
                    <a:pt x="0" y="2219021"/>
                  </a:lnTo>
                  <a:close/>
                </a:path>
              </a:pathLst>
            </a:custGeom>
            <a:solidFill>
              <a:srgbClr val="FFFFFF"/>
            </a:solidFill>
          </p:spPr>
          <p:txBody>
            <a:bodyPr/>
            <a:lstStyle/>
            <a:p>
              <a:endParaRPr lang="en-US"/>
            </a:p>
          </p:txBody>
        </p:sp>
      </p:grpSp>
      <p:grpSp>
        <p:nvGrpSpPr>
          <p:cNvPr id="12" name="Group 12"/>
          <p:cNvGrpSpPr/>
          <p:nvPr/>
        </p:nvGrpSpPr>
        <p:grpSpPr>
          <a:xfrm>
            <a:off x="2044251" y="2310467"/>
            <a:ext cx="14417976" cy="12983855"/>
            <a:chOff x="0" y="0"/>
            <a:chExt cx="19223968" cy="17311806"/>
          </a:xfrm>
        </p:grpSpPr>
        <p:sp>
          <p:nvSpPr>
            <p:cNvPr id="13" name="TextBox 13"/>
            <p:cNvSpPr txBox="1"/>
            <p:nvPr/>
          </p:nvSpPr>
          <p:spPr>
            <a:xfrm>
              <a:off x="131355" y="14903096"/>
              <a:ext cx="19092613" cy="729693"/>
            </a:xfrm>
            <a:prstGeom prst="rect">
              <a:avLst/>
            </a:prstGeom>
          </p:spPr>
          <p:txBody>
            <a:bodyPr lIns="0" tIns="0" rIns="0" bIns="0" rtlCol="0" anchor="t">
              <a:spAutoFit/>
            </a:bodyPr>
            <a:lstStyle/>
            <a:p>
              <a:pPr algn="l">
                <a:lnSpc>
                  <a:spcPts val="4619"/>
                </a:lnSpc>
              </a:pPr>
              <a:endParaRPr/>
            </a:p>
          </p:txBody>
        </p:sp>
        <p:sp>
          <p:nvSpPr>
            <p:cNvPr id="14" name="TextBox 14"/>
            <p:cNvSpPr txBox="1"/>
            <p:nvPr/>
          </p:nvSpPr>
          <p:spPr>
            <a:xfrm>
              <a:off x="0" y="16582114"/>
              <a:ext cx="19092613" cy="729693"/>
            </a:xfrm>
            <a:prstGeom prst="rect">
              <a:avLst/>
            </a:prstGeom>
          </p:spPr>
          <p:txBody>
            <a:bodyPr lIns="0" tIns="0" rIns="0" bIns="0" rtlCol="0" anchor="t">
              <a:spAutoFit/>
            </a:bodyPr>
            <a:lstStyle/>
            <a:p>
              <a:pPr algn="l">
                <a:lnSpc>
                  <a:spcPts val="4619"/>
                </a:lnSpc>
              </a:pPr>
              <a:endParaRPr/>
            </a:p>
          </p:txBody>
        </p:sp>
        <p:sp>
          <p:nvSpPr>
            <p:cNvPr id="15" name="TextBox 15"/>
            <p:cNvSpPr txBox="1"/>
            <p:nvPr/>
          </p:nvSpPr>
          <p:spPr>
            <a:xfrm>
              <a:off x="0" y="-76200"/>
              <a:ext cx="19092613" cy="9240520"/>
            </a:xfrm>
            <a:prstGeom prst="rect">
              <a:avLst/>
            </a:prstGeom>
          </p:spPr>
          <p:txBody>
            <a:bodyPr lIns="0" tIns="0" rIns="0" bIns="0" rtlCol="0" anchor="t">
              <a:spAutoFit/>
            </a:bodyPr>
            <a:lstStyle/>
            <a:p>
              <a:pPr marL="863598" lvl="1" indent="-431799" algn="l">
                <a:lnSpc>
                  <a:spcPts val="5599"/>
                </a:lnSpc>
                <a:buFont typeface="Arial"/>
                <a:buChar char="•"/>
              </a:pPr>
              <a:r>
                <a:rPr lang="en-US" sz="3999">
                  <a:solidFill>
                    <a:srgbClr val="000000"/>
                  </a:solidFill>
                  <a:latin typeface="Cabin"/>
                  <a:ea typeface="Cabin"/>
                  <a:cs typeface="Cabin"/>
                  <a:sym typeface="Cabin"/>
                </a:rPr>
                <a:t>Đề tài nghiên cứu đánh giá hiệu năng các thuật toán điều khiển tắc nghẽn TCP (CUBIC, BBR) trong nhiều điều kiện mạng khác nhau bằng công cụ iperf3 và Linux TC/NetEm.</a:t>
              </a:r>
            </a:p>
            <a:p>
              <a:pPr algn="l">
                <a:lnSpc>
                  <a:spcPts val="5599"/>
                </a:lnSpc>
              </a:pPr>
              <a:endParaRPr lang="en-US" sz="3999">
                <a:solidFill>
                  <a:srgbClr val="000000"/>
                </a:solidFill>
                <a:latin typeface="Cabin"/>
                <a:ea typeface="Cabin"/>
                <a:cs typeface="Cabin"/>
                <a:sym typeface="Cabin"/>
              </a:endParaRPr>
            </a:p>
            <a:p>
              <a:pPr marL="863598" lvl="1" indent="-431799" algn="l">
                <a:lnSpc>
                  <a:spcPts val="5599"/>
                </a:lnSpc>
                <a:buFont typeface="Arial"/>
                <a:buChar char="•"/>
              </a:pPr>
              <a:r>
                <a:rPr lang="en-US" sz="3999">
                  <a:solidFill>
                    <a:srgbClr val="000000"/>
                  </a:solidFill>
                  <a:latin typeface="Cabin"/>
                  <a:ea typeface="Cabin"/>
                  <a:cs typeface="Cabin"/>
                  <a:sym typeface="Cabin"/>
                </a:rPr>
                <a:t> Mục tiêu là mô phỏng, đo lường các chỉ số như throughput, RTT, độ trễ, cwnd, ACK, và so sánh hiệu quả giữa các thuật toán và hàng đợi mạng (qdisc), từ đó đề xuất cấu hình tối ưu cho từng môi trường mạng thực tế..</a:t>
              </a:r>
            </a:p>
            <a:p>
              <a:pPr algn="l">
                <a:lnSpc>
                  <a:spcPts val="5319"/>
                </a:lnSpc>
              </a:pPr>
              <a:endParaRPr lang="en-US" sz="3999">
                <a:solidFill>
                  <a:srgbClr val="000000"/>
                </a:solidFill>
                <a:latin typeface="Cabin"/>
                <a:ea typeface="Cabin"/>
                <a:cs typeface="Cabin"/>
                <a:sym typeface="Cabin"/>
              </a:endParaRPr>
            </a:p>
            <a:p>
              <a:pPr algn="l">
                <a:lnSpc>
                  <a:spcPts val="5319"/>
                </a:lnSpc>
              </a:pPr>
              <a:endParaRPr lang="en-US" sz="3999">
                <a:solidFill>
                  <a:srgbClr val="000000"/>
                </a:solidFill>
                <a:latin typeface="Cabin"/>
                <a:ea typeface="Cabin"/>
                <a:cs typeface="Cabin"/>
                <a:sym typeface="Cabin"/>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965676" y="1711082"/>
            <a:ext cx="16677491" cy="6044233"/>
            <a:chOff x="0" y="0"/>
            <a:chExt cx="5999270" cy="2174247"/>
          </a:xfrm>
        </p:grpSpPr>
        <p:sp>
          <p:nvSpPr>
            <p:cNvPr id="4" name="Freeform 4"/>
            <p:cNvSpPr/>
            <p:nvPr/>
          </p:nvSpPr>
          <p:spPr>
            <a:xfrm>
              <a:off x="0" y="0"/>
              <a:ext cx="5999270" cy="2174247"/>
            </a:xfrm>
            <a:custGeom>
              <a:avLst/>
              <a:gdLst/>
              <a:ahLst/>
              <a:cxnLst/>
              <a:rect l="l" t="t" r="r" b="b"/>
              <a:pathLst>
                <a:path w="5999270" h="2174247">
                  <a:moveTo>
                    <a:pt x="0" y="0"/>
                  </a:moveTo>
                  <a:lnTo>
                    <a:pt x="5999270" y="0"/>
                  </a:lnTo>
                  <a:lnTo>
                    <a:pt x="5999270" y="2174247"/>
                  </a:lnTo>
                  <a:lnTo>
                    <a:pt x="0" y="2174247"/>
                  </a:lnTo>
                  <a:close/>
                </a:path>
              </a:pathLst>
            </a:custGeom>
            <a:solidFill>
              <a:srgbClr val="FFFFFF"/>
            </a:solidFill>
          </p:spPr>
          <p:txBody>
            <a:bodyPr/>
            <a:lstStyle/>
            <a:p>
              <a:endParaRPr lang="en-US"/>
            </a:p>
          </p:txBody>
        </p:sp>
      </p:grpSp>
      <p:sp>
        <p:nvSpPr>
          <p:cNvPr id="5" name="Freeform 5"/>
          <p:cNvSpPr/>
          <p:nvPr/>
        </p:nvSpPr>
        <p:spPr>
          <a:xfrm rot="-203414">
            <a:off x="16137868" y="4585735"/>
            <a:ext cx="417336" cy="598331"/>
          </a:xfrm>
          <a:custGeom>
            <a:avLst/>
            <a:gdLst/>
            <a:ahLst/>
            <a:cxnLst/>
            <a:rect l="l" t="t" r="r" b="b"/>
            <a:pathLst>
              <a:path w="417336" h="598331">
                <a:moveTo>
                  <a:pt x="0" y="0"/>
                </a:moveTo>
                <a:lnTo>
                  <a:pt x="417336" y="0"/>
                </a:lnTo>
                <a:lnTo>
                  <a:pt x="417336" y="598330"/>
                </a:lnTo>
                <a:lnTo>
                  <a:pt x="0" y="59833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6" name="Group 6"/>
          <p:cNvGrpSpPr/>
          <p:nvPr/>
        </p:nvGrpSpPr>
        <p:grpSpPr>
          <a:xfrm>
            <a:off x="9908900" y="3235000"/>
            <a:ext cx="121908" cy="121908"/>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US"/>
            </a:p>
          </p:txBody>
        </p:sp>
      </p:grpSp>
      <p:grpSp>
        <p:nvGrpSpPr>
          <p:cNvPr id="8" name="Group 8"/>
          <p:cNvGrpSpPr/>
          <p:nvPr/>
        </p:nvGrpSpPr>
        <p:grpSpPr>
          <a:xfrm>
            <a:off x="10055579" y="7995212"/>
            <a:ext cx="121908" cy="121908"/>
            <a:chOff x="0" y="0"/>
            <a:chExt cx="6350000" cy="6350000"/>
          </a:xfrm>
        </p:grpSpPr>
        <p:sp>
          <p:nvSpPr>
            <p:cNvPr id="9" name="Freeform 9"/>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000000">
                <a:alpha val="0"/>
              </a:srgbClr>
            </a:solidFill>
          </p:spPr>
          <p:txBody>
            <a:bodyPr/>
            <a:lstStyle/>
            <a:p>
              <a:endParaRPr lang="en-US"/>
            </a:p>
          </p:txBody>
        </p:sp>
      </p:grpSp>
      <p:sp>
        <p:nvSpPr>
          <p:cNvPr id="10" name="TextBox 10"/>
          <p:cNvSpPr txBox="1"/>
          <p:nvPr/>
        </p:nvSpPr>
        <p:spPr>
          <a:xfrm>
            <a:off x="3504203" y="3888119"/>
            <a:ext cx="11600436" cy="1371600"/>
          </a:xfrm>
          <a:prstGeom prst="rect">
            <a:avLst/>
          </a:prstGeom>
        </p:spPr>
        <p:txBody>
          <a:bodyPr lIns="0" tIns="0" rIns="0" bIns="0" rtlCol="0" anchor="t">
            <a:spAutoFit/>
          </a:bodyPr>
          <a:lstStyle/>
          <a:p>
            <a:pPr algn="ctr">
              <a:lnSpc>
                <a:spcPts val="10800"/>
              </a:lnSpc>
            </a:pPr>
            <a:r>
              <a:rPr lang="en-US" sz="9000" b="1">
                <a:solidFill>
                  <a:srgbClr val="003EA8"/>
                </a:solidFill>
                <a:latin typeface="Muli Bold"/>
                <a:ea typeface="Muli Bold"/>
                <a:cs typeface="Muli Bold"/>
                <a:sym typeface="Muli Bold"/>
              </a:rPr>
              <a:t>3. Mô hình triển khai</a:t>
            </a:r>
          </a:p>
        </p:txBody>
      </p:sp>
      <p:sp>
        <p:nvSpPr>
          <p:cNvPr id="11" name="Freeform 11"/>
          <p:cNvSpPr/>
          <p:nvPr/>
        </p:nvSpPr>
        <p:spPr>
          <a:xfrm>
            <a:off x="-1276562" y="-156776"/>
            <a:ext cx="6732164" cy="1627960"/>
          </a:xfrm>
          <a:custGeom>
            <a:avLst/>
            <a:gdLst/>
            <a:ahLst/>
            <a:cxnLst/>
            <a:rect l="l" t="t" r="r" b="b"/>
            <a:pathLst>
              <a:path w="6732164" h="1627960">
                <a:moveTo>
                  <a:pt x="0" y="0"/>
                </a:moveTo>
                <a:lnTo>
                  <a:pt x="6732164" y="0"/>
                </a:lnTo>
                <a:lnTo>
                  <a:pt x="6732164" y="1627960"/>
                </a:lnTo>
                <a:lnTo>
                  <a:pt x="0" y="162796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2" name="Freeform 12"/>
          <p:cNvSpPr/>
          <p:nvPr/>
        </p:nvSpPr>
        <p:spPr>
          <a:xfrm rot="-203414">
            <a:off x="2826490" y="6387771"/>
            <a:ext cx="321948" cy="461574"/>
          </a:xfrm>
          <a:custGeom>
            <a:avLst/>
            <a:gdLst/>
            <a:ahLst/>
            <a:cxnLst/>
            <a:rect l="l" t="t" r="r" b="b"/>
            <a:pathLst>
              <a:path w="321948" h="461574">
                <a:moveTo>
                  <a:pt x="0" y="0"/>
                </a:moveTo>
                <a:lnTo>
                  <a:pt x="321949" y="0"/>
                </a:lnTo>
                <a:lnTo>
                  <a:pt x="321949" y="461574"/>
                </a:lnTo>
                <a:lnTo>
                  <a:pt x="0" y="46157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13" name="Freeform 13"/>
          <p:cNvSpPr/>
          <p:nvPr/>
        </p:nvSpPr>
        <p:spPr>
          <a:xfrm rot="-278358">
            <a:off x="13186236" y="8430575"/>
            <a:ext cx="5868613" cy="1845945"/>
          </a:xfrm>
          <a:custGeom>
            <a:avLst/>
            <a:gdLst/>
            <a:ahLst/>
            <a:cxnLst/>
            <a:rect l="l" t="t" r="r" b="b"/>
            <a:pathLst>
              <a:path w="5868613" h="1845945">
                <a:moveTo>
                  <a:pt x="0" y="0"/>
                </a:moveTo>
                <a:lnTo>
                  <a:pt x="5868612" y="0"/>
                </a:lnTo>
                <a:lnTo>
                  <a:pt x="5868612" y="1845946"/>
                </a:lnTo>
                <a:lnTo>
                  <a:pt x="0" y="1845946"/>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5400100" y="367751"/>
            <a:ext cx="7515460" cy="660949"/>
            <a:chOff x="0" y="0"/>
            <a:chExt cx="10762760" cy="946534"/>
          </a:xfrm>
        </p:grpSpPr>
        <p:sp>
          <p:nvSpPr>
            <p:cNvPr id="4" name="Freeform 4"/>
            <p:cNvSpPr/>
            <p:nvPr/>
          </p:nvSpPr>
          <p:spPr>
            <a:xfrm>
              <a:off x="0" y="0"/>
              <a:ext cx="10762760" cy="946534"/>
            </a:xfrm>
            <a:custGeom>
              <a:avLst/>
              <a:gdLst/>
              <a:ahLst/>
              <a:cxnLst/>
              <a:rect l="l" t="t" r="r" b="b"/>
              <a:pathLst>
                <a:path w="10762760" h="946534">
                  <a:moveTo>
                    <a:pt x="0" y="0"/>
                  </a:moveTo>
                  <a:lnTo>
                    <a:pt x="10762760" y="0"/>
                  </a:lnTo>
                  <a:lnTo>
                    <a:pt x="10762760" y="946534"/>
                  </a:lnTo>
                  <a:lnTo>
                    <a:pt x="0" y="946534"/>
                  </a:lnTo>
                  <a:close/>
                </a:path>
              </a:pathLst>
            </a:custGeom>
            <a:solidFill>
              <a:srgbClr val="FFFFFF"/>
            </a:solidFill>
          </p:spPr>
          <p:txBody>
            <a:bodyPr/>
            <a:lstStyle/>
            <a:p>
              <a:endParaRPr lang="en-US"/>
            </a:p>
          </p:txBody>
        </p:sp>
      </p:grpSp>
      <p:sp>
        <p:nvSpPr>
          <p:cNvPr id="5" name="Freeform 5"/>
          <p:cNvSpPr/>
          <p:nvPr/>
        </p:nvSpPr>
        <p:spPr>
          <a:xfrm>
            <a:off x="17038492" y="4312142"/>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587433" y="1804116"/>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Freeform 7"/>
          <p:cNvSpPr/>
          <p:nvPr/>
        </p:nvSpPr>
        <p:spPr>
          <a:xfrm>
            <a:off x="587433" y="2730937"/>
            <a:ext cx="17113134" cy="6833723"/>
          </a:xfrm>
          <a:custGeom>
            <a:avLst/>
            <a:gdLst/>
            <a:ahLst/>
            <a:cxnLst/>
            <a:rect l="l" t="t" r="r" b="b"/>
            <a:pathLst>
              <a:path w="17113134" h="6833723">
                <a:moveTo>
                  <a:pt x="0" y="0"/>
                </a:moveTo>
                <a:lnTo>
                  <a:pt x="17113134" y="0"/>
                </a:lnTo>
                <a:lnTo>
                  <a:pt x="17113134" y="6833724"/>
                </a:lnTo>
                <a:lnTo>
                  <a:pt x="0" y="6833724"/>
                </a:lnTo>
                <a:lnTo>
                  <a:pt x="0" y="0"/>
                </a:lnTo>
                <a:close/>
              </a:path>
            </a:pathLst>
          </a:custGeom>
          <a:blipFill>
            <a:blip r:embed="rId5"/>
            <a:stretch>
              <a:fillRect l="-688" r="-688" b="-1547"/>
            </a:stretch>
          </a:blipFill>
        </p:spPr>
        <p:txBody>
          <a:bodyPr/>
          <a:lstStyle/>
          <a:p>
            <a:endParaRPr lang="en-US"/>
          </a:p>
        </p:txBody>
      </p:sp>
      <p:sp>
        <p:nvSpPr>
          <p:cNvPr id="8" name="TextBox 8"/>
          <p:cNvSpPr txBox="1"/>
          <p:nvPr/>
        </p:nvSpPr>
        <p:spPr>
          <a:xfrm>
            <a:off x="5400100" y="344861"/>
            <a:ext cx="7543119" cy="649578"/>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3.1. Mô hình tổng quan</a:t>
            </a:r>
          </a:p>
        </p:txBody>
      </p:sp>
      <p:sp>
        <p:nvSpPr>
          <p:cNvPr id="9" name="TextBox 9"/>
          <p:cNvSpPr txBox="1"/>
          <p:nvPr/>
        </p:nvSpPr>
        <p:spPr>
          <a:xfrm>
            <a:off x="1997774" y="1737441"/>
            <a:ext cx="9958983" cy="563881"/>
          </a:xfrm>
          <a:prstGeom prst="rect">
            <a:avLst/>
          </a:prstGeom>
        </p:spPr>
        <p:txBody>
          <a:bodyPr lIns="0" tIns="0" rIns="0" bIns="0" rtlCol="0" anchor="t">
            <a:spAutoFit/>
          </a:bodyPr>
          <a:lstStyle/>
          <a:p>
            <a:pPr algn="ctr">
              <a:lnSpc>
                <a:spcPts val="4619"/>
              </a:lnSpc>
              <a:spcBef>
                <a:spcPct val="0"/>
              </a:spcBef>
            </a:pPr>
            <a:r>
              <a:rPr lang="en-US" sz="3299" b="1">
                <a:solidFill>
                  <a:srgbClr val="000000"/>
                </a:solidFill>
                <a:latin typeface="Cabin Bold"/>
                <a:ea typeface="Cabin Bold"/>
                <a:cs typeface="Cabin Bold"/>
                <a:sym typeface="Cabin Bold"/>
              </a:rPr>
              <a:t>3 máy ảo Ubuntu 22.04 LTS: Client, Bottleneck, Server.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7495" y="196699"/>
            <a:ext cx="17792559" cy="1194553"/>
            <a:chOff x="0" y="0"/>
            <a:chExt cx="19208033" cy="1289585"/>
          </a:xfrm>
        </p:grpSpPr>
        <p:sp>
          <p:nvSpPr>
            <p:cNvPr id="3" name="Freeform 3"/>
            <p:cNvSpPr/>
            <p:nvPr/>
          </p:nvSpPr>
          <p:spPr>
            <a:xfrm>
              <a:off x="0" y="0"/>
              <a:ext cx="19208032" cy="1289585"/>
            </a:xfrm>
            <a:custGeom>
              <a:avLst/>
              <a:gdLst/>
              <a:ahLst/>
              <a:cxnLst/>
              <a:rect l="l" t="t" r="r" b="b"/>
              <a:pathLst>
                <a:path w="19208032" h="1289585">
                  <a:moveTo>
                    <a:pt x="0" y="0"/>
                  </a:moveTo>
                  <a:lnTo>
                    <a:pt x="19208032" y="0"/>
                  </a:lnTo>
                  <a:lnTo>
                    <a:pt x="19208032" y="1289585"/>
                  </a:lnTo>
                  <a:lnTo>
                    <a:pt x="0" y="1289585"/>
                  </a:lnTo>
                  <a:close/>
                </a:path>
              </a:pathLst>
            </a:custGeom>
            <a:solidFill>
              <a:srgbClr val="FFFFFF"/>
            </a:solidFill>
          </p:spPr>
          <p:txBody>
            <a:bodyPr/>
            <a:lstStyle/>
            <a:p>
              <a:endParaRPr lang="en-US"/>
            </a:p>
          </p:txBody>
        </p:sp>
      </p:grpSp>
      <p:sp>
        <p:nvSpPr>
          <p:cNvPr id="4" name="Freeform 4"/>
          <p:cNvSpPr/>
          <p:nvPr/>
        </p:nvSpPr>
        <p:spPr>
          <a:xfrm>
            <a:off x="17558439" y="9258300"/>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Freeform 5"/>
          <p:cNvSpPr/>
          <p:nvPr/>
        </p:nvSpPr>
        <p:spPr>
          <a:xfrm>
            <a:off x="434812" y="395559"/>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15583333" y="-440138"/>
            <a:ext cx="4155415" cy="3339278"/>
          </a:xfrm>
          <a:custGeom>
            <a:avLst/>
            <a:gdLst/>
            <a:ahLst/>
            <a:cxnLst/>
            <a:rect l="l" t="t" r="r" b="b"/>
            <a:pathLst>
              <a:path w="4155415" h="3339278">
                <a:moveTo>
                  <a:pt x="0" y="0"/>
                </a:moveTo>
                <a:lnTo>
                  <a:pt x="4155415" y="0"/>
                </a:lnTo>
                <a:lnTo>
                  <a:pt x="4155415" y="3339277"/>
                </a:lnTo>
                <a:lnTo>
                  <a:pt x="0" y="3339277"/>
                </a:lnTo>
                <a:lnTo>
                  <a:pt x="0" y="0"/>
                </a:lnTo>
                <a:close/>
              </a:path>
            </a:pathLst>
          </a:custGeom>
          <a:blipFill>
            <a:blip r:embed="rId4"/>
            <a:stretch>
              <a:fillRect l="-1647" t="-28308" r="-772"/>
            </a:stretch>
          </a:blipFill>
        </p:spPr>
        <p:txBody>
          <a:bodyPr/>
          <a:lstStyle/>
          <a:p>
            <a:endParaRPr lang="en-US"/>
          </a:p>
        </p:txBody>
      </p:sp>
      <p:sp>
        <p:nvSpPr>
          <p:cNvPr id="7" name="TextBox 7"/>
          <p:cNvSpPr txBox="1"/>
          <p:nvPr/>
        </p:nvSpPr>
        <p:spPr>
          <a:xfrm>
            <a:off x="207495" y="379096"/>
            <a:ext cx="17792559" cy="649604"/>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3.2. Tổng quan các công cụ</a:t>
            </a:r>
          </a:p>
        </p:txBody>
      </p:sp>
      <p:sp>
        <p:nvSpPr>
          <p:cNvPr id="8" name="TextBox 8"/>
          <p:cNvSpPr txBox="1"/>
          <p:nvPr/>
        </p:nvSpPr>
        <p:spPr>
          <a:xfrm>
            <a:off x="1028700" y="1828274"/>
            <a:ext cx="10672543" cy="520102"/>
          </a:xfrm>
          <a:prstGeom prst="rect">
            <a:avLst/>
          </a:prstGeom>
        </p:spPr>
        <p:txBody>
          <a:bodyPr lIns="0" tIns="0" rIns="0" bIns="0" rtlCol="0" anchor="t">
            <a:spAutoFit/>
          </a:bodyPr>
          <a:lstStyle/>
          <a:p>
            <a:pPr algn="ctr">
              <a:lnSpc>
                <a:spcPts val="4320"/>
              </a:lnSpc>
              <a:spcBef>
                <a:spcPct val="0"/>
              </a:spcBef>
            </a:pPr>
            <a:r>
              <a:rPr lang="en-US" sz="3200">
                <a:solidFill>
                  <a:srgbClr val="000000"/>
                </a:solidFill>
                <a:latin typeface="Muli"/>
                <a:ea typeface="Muli"/>
                <a:cs typeface="Muli"/>
                <a:sym typeface="Muli"/>
              </a:rPr>
              <a:t>iperf3: Đo hiệu năng tổng thể (throughput, bandwidth,...) </a:t>
            </a:r>
          </a:p>
        </p:txBody>
      </p:sp>
      <p:sp>
        <p:nvSpPr>
          <p:cNvPr id="9" name="TextBox 9"/>
          <p:cNvSpPr txBox="1"/>
          <p:nvPr/>
        </p:nvSpPr>
        <p:spPr>
          <a:xfrm>
            <a:off x="1028700" y="3148476"/>
            <a:ext cx="10413661" cy="520102"/>
          </a:xfrm>
          <a:prstGeom prst="rect">
            <a:avLst/>
          </a:prstGeom>
        </p:spPr>
        <p:txBody>
          <a:bodyPr lIns="0" tIns="0" rIns="0" bIns="0" rtlCol="0" anchor="t">
            <a:spAutoFit/>
          </a:bodyPr>
          <a:lstStyle/>
          <a:p>
            <a:pPr algn="ctr">
              <a:lnSpc>
                <a:spcPts val="4320"/>
              </a:lnSpc>
              <a:spcBef>
                <a:spcPct val="0"/>
              </a:spcBef>
            </a:pPr>
            <a:r>
              <a:rPr lang="en-US" sz="3200">
                <a:solidFill>
                  <a:srgbClr val="000000"/>
                </a:solidFill>
                <a:latin typeface="Muli"/>
                <a:ea typeface="Muli"/>
                <a:cs typeface="Muli"/>
                <a:sym typeface="Muli"/>
              </a:rPr>
              <a:t>tc, netem: Mô phỏng các điều kiện mạng không lý tưởng</a:t>
            </a:r>
          </a:p>
        </p:txBody>
      </p:sp>
      <p:sp>
        <p:nvSpPr>
          <p:cNvPr id="10" name="TextBox 10"/>
          <p:cNvSpPr txBox="1"/>
          <p:nvPr/>
        </p:nvSpPr>
        <p:spPr>
          <a:xfrm>
            <a:off x="1028700" y="4449627"/>
            <a:ext cx="6716195" cy="537892"/>
          </a:xfrm>
          <a:prstGeom prst="rect">
            <a:avLst/>
          </a:prstGeom>
        </p:spPr>
        <p:txBody>
          <a:bodyPr lIns="0" tIns="0" rIns="0" bIns="0" rtlCol="0" anchor="t">
            <a:spAutoFit/>
          </a:bodyPr>
          <a:lstStyle/>
          <a:p>
            <a:pPr algn="ctr">
              <a:lnSpc>
                <a:spcPts val="4480"/>
              </a:lnSpc>
              <a:spcBef>
                <a:spcPct val="0"/>
              </a:spcBef>
            </a:pPr>
            <a:r>
              <a:rPr lang="en-US" sz="3200">
                <a:solidFill>
                  <a:srgbClr val="000000"/>
                </a:solidFill>
                <a:latin typeface="Cabin"/>
                <a:ea typeface="Cabin"/>
                <a:cs typeface="Cabin"/>
                <a:sym typeface="Cabin"/>
              </a:rPr>
              <a:t>ss: Đo thông tin socket thực tế từ kernel</a:t>
            </a:r>
          </a:p>
        </p:txBody>
      </p:sp>
      <p:sp>
        <p:nvSpPr>
          <p:cNvPr id="11" name="TextBox 11"/>
          <p:cNvSpPr txBox="1"/>
          <p:nvPr/>
        </p:nvSpPr>
        <p:spPr>
          <a:xfrm>
            <a:off x="1028700" y="5768569"/>
            <a:ext cx="14126531" cy="537892"/>
          </a:xfrm>
          <a:prstGeom prst="rect">
            <a:avLst/>
          </a:prstGeom>
        </p:spPr>
        <p:txBody>
          <a:bodyPr lIns="0" tIns="0" rIns="0" bIns="0" rtlCol="0" anchor="t">
            <a:spAutoFit/>
          </a:bodyPr>
          <a:lstStyle/>
          <a:p>
            <a:pPr algn="ctr">
              <a:lnSpc>
                <a:spcPts val="4480"/>
              </a:lnSpc>
              <a:spcBef>
                <a:spcPct val="0"/>
              </a:spcBef>
            </a:pPr>
            <a:r>
              <a:rPr lang="en-US" sz="3200">
                <a:solidFill>
                  <a:srgbClr val="000000"/>
                </a:solidFill>
                <a:latin typeface="Cabin"/>
                <a:ea typeface="Cabin"/>
                <a:cs typeface="Cabin"/>
                <a:sym typeface="Cabin"/>
              </a:rPr>
              <a:t>tcpdump, tshark: Bắt và đọc gói tin để phân tích flow control, delay, queue behavior</a:t>
            </a:r>
          </a:p>
        </p:txBody>
      </p:sp>
      <p:sp>
        <p:nvSpPr>
          <p:cNvPr id="12" name="TextBox 12"/>
          <p:cNvSpPr txBox="1"/>
          <p:nvPr/>
        </p:nvSpPr>
        <p:spPr>
          <a:xfrm>
            <a:off x="1028700" y="7087511"/>
            <a:ext cx="8475892" cy="537892"/>
          </a:xfrm>
          <a:prstGeom prst="rect">
            <a:avLst/>
          </a:prstGeom>
        </p:spPr>
        <p:txBody>
          <a:bodyPr lIns="0" tIns="0" rIns="0" bIns="0" rtlCol="0" anchor="t">
            <a:spAutoFit/>
          </a:bodyPr>
          <a:lstStyle/>
          <a:p>
            <a:pPr algn="ctr">
              <a:lnSpc>
                <a:spcPts val="4480"/>
              </a:lnSpc>
              <a:spcBef>
                <a:spcPct val="0"/>
              </a:spcBef>
            </a:pPr>
            <a:r>
              <a:rPr lang="en-US" sz="3200">
                <a:solidFill>
                  <a:srgbClr val="000000"/>
                </a:solidFill>
                <a:latin typeface="Cabin"/>
                <a:ea typeface="Cabin"/>
                <a:cs typeface="Cabin"/>
                <a:sym typeface="Cabin"/>
              </a:rPr>
              <a:t>ifstat: Kiểm chứng tốc độ gửi thực tế trên interface</a:t>
            </a:r>
          </a:p>
        </p:txBody>
      </p:sp>
      <p:sp>
        <p:nvSpPr>
          <p:cNvPr id="13" name="TextBox 13"/>
          <p:cNvSpPr txBox="1"/>
          <p:nvPr/>
        </p:nvSpPr>
        <p:spPr>
          <a:xfrm>
            <a:off x="0" y="8406453"/>
            <a:ext cx="13523008" cy="537845"/>
          </a:xfrm>
          <a:prstGeom prst="rect">
            <a:avLst/>
          </a:prstGeom>
        </p:spPr>
        <p:txBody>
          <a:bodyPr lIns="0" tIns="0" rIns="0" bIns="0" rtlCol="0" anchor="t">
            <a:spAutoFit/>
          </a:bodyPr>
          <a:lstStyle/>
          <a:p>
            <a:pPr algn="ctr">
              <a:lnSpc>
                <a:spcPts val="4480"/>
              </a:lnSpc>
              <a:spcBef>
                <a:spcPct val="0"/>
              </a:spcBef>
            </a:pPr>
            <a:r>
              <a:rPr lang="en-US" sz="3200">
                <a:solidFill>
                  <a:srgbClr val="000000"/>
                </a:solidFill>
                <a:latin typeface="Cabin"/>
                <a:ea typeface="Cabin"/>
                <a:cs typeface="Cabin"/>
                <a:sym typeface="Cabin"/>
              </a:rPr>
              <a:t>matplotlib+pandas: Thống kê dữ liệu và vẽ biểu đồ từ dữ liệu thông kê</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24354" r="-1468" b="-56033"/>
            </a:stretch>
          </a:blipFill>
        </p:spPr>
        <p:txBody>
          <a:bodyPr/>
          <a:lstStyle/>
          <a:p>
            <a:endParaRPr lang="en-US"/>
          </a:p>
        </p:txBody>
      </p:sp>
      <p:grpSp>
        <p:nvGrpSpPr>
          <p:cNvPr id="3" name="Group 3"/>
          <p:cNvGrpSpPr/>
          <p:nvPr/>
        </p:nvGrpSpPr>
        <p:grpSpPr>
          <a:xfrm>
            <a:off x="207495" y="196699"/>
            <a:ext cx="17792559" cy="1194553"/>
            <a:chOff x="0" y="0"/>
            <a:chExt cx="19208033" cy="1289585"/>
          </a:xfrm>
        </p:grpSpPr>
        <p:sp>
          <p:nvSpPr>
            <p:cNvPr id="4" name="Freeform 4"/>
            <p:cNvSpPr/>
            <p:nvPr/>
          </p:nvSpPr>
          <p:spPr>
            <a:xfrm>
              <a:off x="0" y="0"/>
              <a:ext cx="19208032" cy="1289585"/>
            </a:xfrm>
            <a:custGeom>
              <a:avLst/>
              <a:gdLst/>
              <a:ahLst/>
              <a:cxnLst/>
              <a:rect l="l" t="t" r="r" b="b"/>
              <a:pathLst>
                <a:path w="19208032" h="1289585">
                  <a:moveTo>
                    <a:pt x="0" y="0"/>
                  </a:moveTo>
                  <a:lnTo>
                    <a:pt x="19208032" y="0"/>
                  </a:lnTo>
                  <a:lnTo>
                    <a:pt x="19208032" y="1289585"/>
                  </a:lnTo>
                  <a:lnTo>
                    <a:pt x="0" y="1289585"/>
                  </a:lnTo>
                  <a:close/>
                </a:path>
              </a:pathLst>
            </a:custGeom>
            <a:solidFill>
              <a:srgbClr val="FFFFFF"/>
            </a:solidFill>
          </p:spPr>
          <p:txBody>
            <a:bodyPr/>
            <a:lstStyle/>
            <a:p>
              <a:endParaRPr lang="en-US"/>
            </a:p>
          </p:txBody>
        </p:sp>
      </p:grpSp>
      <p:sp>
        <p:nvSpPr>
          <p:cNvPr id="5" name="Freeform 5"/>
          <p:cNvSpPr/>
          <p:nvPr/>
        </p:nvSpPr>
        <p:spPr>
          <a:xfrm>
            <a:off x="17558439" y="1914855"/>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6" name="Freeform 6"/>
          <p:cNvSpPr/>
          <p:nvPr/>
        </p:nvSpPr>
        <p:spPr>
          <a:xfrm>
            <a:off x="1009650" y="1281714"/>
            <a:ext cx="441616" cy="633141"/>
          </a:xfrm>
          <a:custGeom>
            <a:avLst/>
            <a:gdLst/>
            <a:ahLst/>
            <a:cxnLst/>
            <a:rect l="l" t="t" r="r" b="b"/>
            <a:pathLst>
              <a:path w="441616" h="633141">
                <a:moveTo>
                  <a:pt x="0" y="0"/>
                </a:moveTo>
                <a:lnTo>
                  <a:pt x="441616" y="0"/>
                </a:lnTo>
                <a:lnTo>
                  <a:pt x="441616" y="633141"/>
                </a:lnTo>
                <a:lnTo>
                  <a:pt x="0" y="63314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7" name="TextBox 7"/>
          <p:cNvSpPr txBox="1"/>
          <p:nvPr/>
        </p:nvSpPr>
        <p:spPr>
          <a:xfrm>
            <a:off x="207495" y="379096"/>
            <a:ext cx="17792559" cy="649604"/>
          </a:xfrm>
          <a:prstGeom prst="rect">
            <a:avLst/>
          </a:prstGeom>
        </p:spPr>
        <p:txBody>
          <a:bodyPr lIns="0" tIns="0" rIns="0" bIns="0" rtlCol="0" anchor="t">
            <a:spAutoFit/>
          </a:bodyPr>
          <a:lstStyle/>
          <a:p>
            <a:pPr algn="ctr">
              <a:lnSpc>
                <a:spcPts val="5265"/>
              </a:lnSpc>
            </a:pPr>
            <a:r>
              <a:rPr lang="en-US" sz="3900" b="1">
                <a:solidFill>
                  <a:srgbClr val="003EA8"/>
                </a:solidFill>
                <a:latin typeface="Muli Bold"/>
                <a:ea typeface="Muli Bold"/>
                <a:cs typeface="Muli Bold"/>
                <a:sym typeface="Muli Bold"/>
              </a:rPr>
              <a:t>3.3. Cài đặt các công cụ và cấu hình thiết bị</a:t>
            </a:r>
          </a:p>
        </p:txBody>
      </p:sp>
      <p:sp>
        <p:nvSpPr>
          <p:cNvPr id="8" name="TextBox 8"/>
          <p:cNvSpPr txBox="1"/>
          <p:nvPr/>
        </p:nvSpPr>
        <p:spPr>
          <a:xfrm>
            <a:off x="529318" y="2515321"/>
            <a:ext cx="4513969" cy="618552"/>
          </a:xfrm>
          <a:prstGeom prst="rect">
            <a:avLst/>
          </a:prstGeom>
        </p:spPr>
        <p:txBody>
          <a:bodyPr lIns="0" tIns="0" rIns="0" bIns="0" rtlCol="0" anchor="t">
            <a:spAutoFit/>
          </a:bodyPr>
          <a:lstStyle/>
          <a:p>
            <a:pPr algn="ctr">
              <a:lnSpc>
                <a:spcPts val="5039"/>
              </a:lnSpc>
              <a:spcBef>
                <a:spcPct val="0"/>
              </a:spcBef>
            </a:pPr>
            <a:r>
              <a:rPr lang="en-US" sz="3599" b="1">
                <a:solidFill>
                  <a:srgbClr val="000000"/>
                </a:solidFill>
                <a:latin typeface="Cabin Bold"/>
                <a:ea typeface="Cabin Bold"/>
                <a:cs typeface="Cabin Bold"/>
                <a:sym typeface="Cabin Bold"/>
              </a:rPr>
              <a:t>Trên server và client:</a:t>
            </a:r>
          </a:p>
        </p:txBody>
      </p:sp>
      <p:grpSp>
        <p:nvGrpSpPr>
          <p:cNvPr id="9" name="Group 9"/>
          <p:cNvGrpSpPr/>
          <p:nvPr/>
        </p:nvGrpSpPr>
        <p:grpSpPr>
          <a:xfrm>
            <a:off x="860945" y="3298908"/>
            <a:ext cx="8036908" cy="4331054"/>
            <a:chOff x="0" y="0"/>
            <a:chExt cx="3286657" cy="1771165"/>
          </a:xfrm>
        </p:grpSpPr>
        <p:sp>
          <p:nvSpPr>
            <p:cNvPr id="10" name="Freeform 10"/>
            <p:cNvSpPr/>
            <p:nvPr/>
          </p:nvSpPr>
          <p:spPr>
            <a:xfrm>
              <a:off x="0" y="0"/>
              <a:ext cx="3286657" cy="1771165"/>
            </a:xfrm>
            <a:custGeom>
              <a:avLst/>
              <a:gdLst/>
              <a:ahLst/>
              <a:cxnLst/>
              <a:rect l="l" t="t" r="r" b="b"/>
              <a:pathLst>
                <a:path w="3286657" h="1771165">
                  <a:moveTo>
                    <a:pt x="0" y="0"/>
                  </a:moveTo>
                  <a:lnTo>
                    <a:pt x="3286657" y="0"/>
                  </a:lnTo>
                  <a:lnTo>
                    <a:pt x="3286657" y="1771165"/>
                  </a:lnTo>
                  <a:lnTo>
                    <a:pt x="0" y="1771165"/>
                  </a:lnTo>
                  <a:close/>
                </a:path>
              </a:pathLst>
            </a:custGeom>
            <a:solidFill>
              <a:srgbClr val="FFFFFF"/>
            </a:solidFill>
          </p:spPr>
          <p:txBody>
            <a:bodyPr/>
            <a:lstStyle/>
            <a:p>
              <a:endParaRPr lang="en-US"/>
            </a:p>
          </p:txBody>
        </p:sp>
      </p:grpSp>
      <p:grpSp>
        <p:nvGrpSpPr>
          <p:cNvPr id="11" name="Group 11"/>
          <p:cNvGrpSpPr/>
          <p:nvPr/>
        </p:nvGrpSpPr>
        <p:grpSpPr>
          <a:xfrm>
            <a:off x="949801" y="4562748"/>
            <a:ext cx="7859195" cy="6512529"/>
            <a:chOff x="0" y="0"/>
            <a:chExt cx="10478927" cy="8683372"/>
          </a:xfrm>
        </p:grpSpPr>
        <p:sp>
          <p:nvSpPr>
            <p:cNvPr id="12" name="TextBox 12"/>
            <p:cNvSpPr txBox="1"/>
            <p:nvPr/>
          </p:nvSpPr>
          <p:spPr>
            <a:xfrm>
              <a:off x="71601" y="6892093"/>
              <a:ext cx="10407325" cy="541219"/>
            </a:xfrm>
            <a:prstGeom prst="rect">
              <a:avLst/>
            </a:prstGeom>
          </p:spPr>
          <p:txBody>
            <a:bodyPr lIns="0" tIns="0" rIns="0" bIns="0" rtlCol="0" anchor="t">
              <a:spAutoFit/>
            </a:bodyPr>
            <a:lstStyle/>
            <a:p>
              <a:pPr algn="l">
                <a:lnSpc>
                  <a:spcPts val="3439"/>
                </a:lnSpc>
              </a:pPr>
              <a:endParaRPr/>
            </a:p>
          </p:txBody>
        </p:sp>
        <p:sp>
          <p:nvSpPr>
            <p:cNvPr id="13" name="TextBox 13"/>
            <p:cNvSpPr txBox="1"/>
            <p:nvPr/>
          </p:nvSpPr>
          <p:spPr>
            <a:xfrm>
              <a:off x="0" y="8142153"/>
              <a:ext cx="10407325" cy="541219"/>
            </a:xfrm>
            <a:prstGeom prst="rect">
              <a:avLst/>
            </a:prstGeom>
          </p:spPr>
          <p:txBody>
            <a:bodyPr lIns="0" tIns="0" rIns="0" bIns="0" rtlCol="0" anchor="t">
              <a:spAutoFit/>
            </a:bodyPr>
            <a:lstStyle/>
            <a:p>
              <a:pPr algn="l">
                <a:lnSpc>
                  <a:spcPts val="3439"/>
                </a:lnSpc>
              </a:pPr>
              <a:endParaRPr/>
            </a:p>
          </p:txBody>
        </p:sp>
        <p:sp>
          <p:nvSpPr>
            <p:cNvPr id="14" name="TextBox 14"/>
            <p:cNvSpPr txBox="1"/>
            <p:nvPr/>
          </p:nvSpPr>
          <p:spPr>
            <a:xfrm>
              <a:off x="0" y="-76200"/>
              <a:ext cx="10407325" cy="2693455"/>
            </a:xfrm>
            <a:prstGeom prst="rect">
              <a:avLst/>
            </a:prstGeom>
          </p:spPr>
          <p:txBody>
            <a:bodyPr lIns="0" tIns="0" rIns="0" bIns="0" rtlCol="0" anchor="t">
              <a:spAutoFit/>
            </a:bodyPr>
            <a:lstStyle/>
            <a:p>
              <a:pPr algn="l">
                <a:lnSpc>
                  <a:spcPts val="5409"/>
                </a:lnSpc>
              </a:pPr>
              <a:r>
                <a:rPr lang="en-US" sz="3864">
                  <a:solidFill>
                    <a:srgbClr val="000000"/>
                  </a:solidFill>
                  <a:latin typeface="Cabin"/>
                  <a:ea typeface="Cabin"/>
                  <a:cs typeface="Cabin"/>
                  <a:sym typeface="Cabin"/>
                </a:rPr>
                <a:t>Cấu hình file network-manager-all.yml để khi reboot tự động có route</a:t>
              </a:r>
            </a:p>
            <a:p>
              <a:pPr algn="l">
                <a:lnSpc>
                  <a:spcPts val="5409"/>
                </a:lnSpc>
              </a:pPr>
              <a:endParaRPr lang="en-US" sz="3864">
                <a:solidFill>
                  <a:srgbClr val="000000"/>
                </a:solidFill>
                <a:latin typeface="Cabin"/>
                <a:ea typeface="Cabin"/>
                <a:cs typeface="Cabin"/>
                <a:sym typeface="Cabin"/>
              </a:endParaRPr>
            </a:p>
          </p:txBody>
        </p:sp>
      </p:grpSp>
      <p:sp>
        <p:nvSpPr>
          <p:cNvPr id="15" name="TextBox 15"/>
          <p:cNvSpPr txBox="1"/>
          <p:nvPr/>
        </p:nvSpPr>
        <p:spPr>
          <a:xfrm>
            <a:off x="9443200" y="2515321"/>
            <a:ext cx="3204948" cy="618552"/>
          </a:xfrm>
          <a:prstGeom prst="rect">
            <a:avLst/>
          </a:prstGeom>
        </p:spPr>
        <p:txBody>
          <a:bodyPr lIns="0" tIns="0" rIns="0" bIns="0" rtlCol="0" anchor="t">
            <a:spAutoFit/>
          </a:bodyPr>
          <a:lstStyle/>
          <a:p>
            <a:pPr algn="ctr">
              <a:lnSpc>
                <a:spcPts val="5039"/>
              </a:lnSpc>
              <a:spcBef>
                <a:spcPct val="0"/>
              </a:spcBef>
            </a:pPr>
            <a:r>
              <a:rPr lang="en-US" sz="3599" b="1">
                <a:solidFill>
                  <a:srgbClr val="000000"/>
                </a:solidFill>
                <a:latin typeface="Cabin Bold"/>
                <a:ea typeface="Cabin Bold"/>
                <a:cs typeface="Cabin Bold"/>
                <a:sym typeface="Cabin Bold"/>
              </a:rPr>
              <a:t>Trên bottleneck:</a:t>
            </a:r>
          </a:p>
        </p:txBody>
      </p:sp>
      <p:grpSp>
        <p:nvGrpSpPr>
          <p:cNvPr id="16" name="Group 16"/>
          <p:cNvGrpSpPr/>
          <p:nvPr/>
        </p:nvGrpSpPr>
        <p:grpSpPr>
          <a:xfrm>
            <a:off x="9443200" y="3298908"/>
            <a:ext cx="8036908" cy="4331054"/>
            <a:chOff x="0" y="0"/>
            <a:chExt cx="3286657" cy="1771165"/>
          </a:xfrm>
        </p:grpSpPr>
        <p:sp>
          <p:nvSpPr>
            <p:cNvPr id="17" name="Freeform 17"/>
            <p:cNvSpPr/>
            <p:nvPr/>
          </p:nvSpPr>
          <p:spPr>
            <a:xfrm>
              <a:off x="0" y="0"/>
              <a:ext cx="3286657" cy="1771165"/>
            </a:xfrm>
            <a:custGeom>
              <a:avLst/>
              <a:gdLst/>
              <a:ahLst/>
              <a:cxnLst/>
              <a:rect l="l" t="t" r="r" b="b"/>
              <a:pathLst>
                <a:path w="3286657" h="1771165">
                  <a:moveTo>
                    <a:pt x="0" y="0"/>
                  </a:moveTo>
                  <a:lnTo>
                    <a:pt x="3286657" y="0"/>
                  </a:lnTo>
                  <a:lnTo>
                    <a:pt x="3286657" y="1771165"/>
                  </a:lnTo>
                  <a:lnTo>
                    <a:pt x="0" y="1771165"/>
                  </a:lnTo>
                  <a:close/>
                </a:path>
              </a:pathLst>
            </a:custGeom>
            <a:solidFill>
              <a:srgbClr val="FFFFFF"/>
            </a:solidFill>
          </p:spPr>
          <p:txBody>
            <a:bodyPr/>
            <a:lstStyle/>
            <a:p>
              <a:endParaRPr lang="en-US"/>
            </a:p>
          </p:txBody>
        </p:sp>
      </p:grpSp>
      <p:grpSp>
        <p:nvGrpSpPr>
          <p:cNvPr id="18" name="Group 18"/>
          <p:cNvGrpSpPr/>
          <p:nvPr/>
        </p:nvGrpSpPr>
        <p:grpSpPr>
          <a:xfrm>
            <a:off x="9532057" y="4373697"/>
            <a:ext cx="7859195" cy="6512529"/>
            <a:chOff x="0" y="0"/>
            <a:chExt cx="10478927" cy="8683372"/>
          </a:xfrm>
        </p:grpSpPr>
        <p:sp>
          <p:nvSpPr>
            <p:cNvPr id="19" name="TextBox 19"/>
            <p:cNvSpPr txBox="1"/>
            <p:nvPr/>
          </p:nvSpPr>
          <p:spPr>
            <a:xfrm>
              <a:off x="71601" y="6892093"/>
              <a:ext cx="10407325" cy="541219"/>
            </a:xfrm>
            <a:prstGeom prst="rect">
              <a:avLst/>
            </a:prstGeom>
          </p:spPr>
          <p:txBody>
            <a:bodyPr lIns="0" tIns="0" rIns="0" bIns="0" rtlCol="0" anchor="t">
              <a:spAutoFit/>
            </a:bodyPr>
            <a:lstStyle/>
            <a:p>
              <a:pPr algn="l">
                <a:lnSpc>
                  <a:spcPts val="3439"/>
                </a:lnSpc>
              </a:pPr>
              <a:endParaRPr/>
            </a:p>
          </p:txBody>
        </p:sp>
        <p:sp>
          <p:nvSpPr>
            <p:cNvPr id="20" name="TextBox 20"/>
            <p:cNvSpPr txBox="1"/>
            <p:nvPr/>
          </p:nvSpPr>
          <p:spPr>
            <a:xfrm>
              <a:off x="0" y="8142153"/>
              <a:ext cx="10407325" cy="541219"/>
            </a:xfrm>
            <a:prstGeom prst="rect">
              <a:avLst/>
            </a:prstGeom>
          </p:spPr>
          <p:txBody>
            <a:bodyPr lIns="0" tIns="0" rIns="0" bIns="0" rtlCol="0" anchor="t">
              <a:spAutoFit/>
            </a:bodyPr>
            <a:lstStyle/>
            <a:p>
              <a:pPr algn="l">
                <a:lnSpc>
                  <a:spcPts val="3439"/>
                </a:lnSpc>
              </a:pPr>
              <a:endParaRPr/>
            </a:p>
          </p:txBody>
        </p:sp>
        <p:sp>
          <p:nvSpPr>
            <p:cNvPr id="21" name="TextBox 21"/>
            <p:cNvSpPr txBox="1"/>
            <p:nvPr/>
          </p:nvSpPr>
          <p:spPr>
            <a:xfrm>
              <a:off x="0" y="-76200"/>
              <a:ext cx="10407325" cy="2693455"/>
            </a:xfrm>
            <a:prstGeom prst="rect">
              <a:avLst/>
            </a:prstGeom>
          </p:spPr>
          <p:txBody>
            <a:bodyPr lIns="0" tIns="0" rIns="0" bIns="0" rtlCol="0" anchor="t">
              <a:spAutoFit/>
            </a:bodyPr>
            <a:lstStyle/>
            <a:p>
              <a:pPr algn="l">
                <a:lnSpc>
                  <a:spcPts val="5409"/>
                </a:lnSpc>
              </a:pPr>
              <a:r>
                <a:rPr lang="en-US" sz="3864">
                  <a:solidFill>
                    <a:srgbClr val="000000"/>
                  </a:solidFill>
                  <a:latin typeface="Cabin"/>
                  <a:ea typeface="Cabin"/>
                  <a:cs typeface="Cabin"/>
                  <a:sym typeface="Cabin"/>
                </a:rPr>
                <a:t>Cấu hình file /etc/sysctl.conf trên bottleneck để khi reboot tự động bật ip forwarding</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1449</Words>
  <Application>Microsoft Office PowerPoint</Application>
  <PresentationFormat>Custom</PresentationFormat>
  <Paragraphs>108</Paragraphs>
  <Slides>36</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Muli Bold</vt:lpstr>
      <vt:lpstr>Arial</vt:lpstr>
      <vt:lpstr>Cabin Bold</vt:lpstr>
      <vt:lpstr>Calibri</vt:lpstr>
      <vt:lpstr>Muli</vt:lpstr>
      <vt:lpstr>Cabin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ĐỒ ÁN EVALUATING NETWORK CONGESTION CONTROL WITH IPERF3 AND LINUX TRAFFIC CONTROL (TC/NETEM)</dc:title>
  <cp:lastModifiedBy>Tung Nguyen</cp:lastModifiedBy>
  <cp:revision>2</cp:revision>
  <dcterms:created xsi:type="dcterms:W3CDTF">2006-08-16T00:00:00Z</dcterms:created>
  <dcterms:modified xsi:type="dcterms:W3CDTF">2025-10-29T14:24:11Z</dcterms:modified>
  <dc:identifier>DAG28kL79I4</dc:identifier>
</cp:coreProperties>
</file>

<file path=docProps/thumbnail.jpeg>
</file>